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94" r:id="rId3"/>
    <p:sldId id="297" r:id="rId4"/>
    <p:sldId id="307" r:id="rId5"/>
    <p:sldId id="296" r:id="rId6"/>
    <p:sldId id="281" r:id="rId7"/>
    <p:sldId id="309" r:id="rId8"/>
    <p:sldId id="302" r:id="rId9"/>
    <p:sldId id="310" r:id="rId10"/>
    <p:sldId id="300" r:id="rId11"/>
    <p:sldId id="303" r:id="rId12"/>
    <p:sldId id="258" r:id="rId13"/>
    <p:sldId id="283" r:id="rId14"/>
    <p:sldId id="284" r:id="rId15"/>
    <p:sldId id="260" r:id="rId16"/>
    <p:sldId id="265" r:id="rId17"/>
    <p:sldId id="311" r:id="rId18"/>
    <p:sldId id="266" r:id="rId19"/>
    <p:sldId id="312" r:id="rId20"/>
    <p:sldId id="313" r:id="rId21"/>
  </p:sldIdLst>
  <p:sldSz cx="12192000" cy="6858000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Inter" panose="020B0604020202020204" charset="0"/>
      <p:regular r:id="rId24"/>
      <p:bold r:id="rId25"/>
      <p:italic r:id="rId26"/>
      <p:boldItalic r:id="rId27"/>
    </p:embeddedFont>
    <p:embeddedFont>
      <p:font typeface="Inter ExtraBold" panose="020B0604020202020204" charset="0"/>
      <p:bold r:id="rId28"/>
      <p:boldItalic r:id="rId29"/>
    </p:embeddedFont>
    <p:embeddedFont>
      <p:font typeface="Inter Light" panose="02000503000000020004" pitchFamily="2" charset="0"/>
      <p:regular r:id="rId30"/>
      <p:bold r:id="rId31"/>
      <p:italic r:id="rId32"/>
      <p:boldItalic r:id="rId33"/>
    </p:embeddedFont>
    <p:embeddedFont>
      <p:font typeface="Montserrat ExtraBold" panose="00000900000000000000" pitchFamily="2" charset="0"/>
      <p:bold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XTxKdCic+inr0F6mz/zYqT1kQ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26BBF058-18C7-C3B1-95B3-D282CDD3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93329D5A-90EA-951D-CB7A-0CA941CC9D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F413EDCE-A9A1-25E5-9BBE-24D9DEA506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BE" dirty="0"/>
              <a:t>Wat houdt dat nu in : “het oplossen” van het onevenwicht in het net?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829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2B3B40DE-C147-8837-B5D0-CC99D61EF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>
            <a:extLst>
              <a:ext uri="{FF2B5EF4-FFF2-40B4-BE49-F238E27FC236}">
                <a16:creationId xmlns:a16="http://schemas.microsoft.com/office/drawing/2014/main" id="{25C6F39C-AA66-A0C8-2310-3ACC5F7E6F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0:notes">
            <a:extLst>
              <a:ext uri="{FF2B5EF4-FFF2-40B4-BE49-F238E27FC236}">
                <a16:creationId xmlns:a16="http://schemas.microsoft.com/office/drawing/2014/main" id="{D5036168-D8B1-A860-3691-8B51D2210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34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BE" dirty="0"/>
              <a:t>Wat is een slim gestuurde batterij? Wat moet ik me daar bij voorstellen?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1533FBA1-C20B-A06B-7793-F15A76AAD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9FC672EF-F32A-8956-FF79-95DDBE5D2B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44AD7CD1-838B-9201-6BA7-0E0B5F2510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BE" dirty="0"/>
              <a:t>Hoe kan zo’n slimme sturing mijn factuur doen dalen?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5651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469E78F6-8472-E57A-E094-813C03FF0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5F814C35-ED6E-07D3-E149-93EB81AA74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BAC79059-6984-55E9-A0A2-6203B53EFC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BE" dirty="0"/>
              <a:t>Waarom zou ik mee helpen het net in </a:t>
            </a:r>
            <a:r>
              <a:rPr lang="nl-BE" dirty="0" err="1"/>
              <a:t>baland</a:t>
            </a:r>
            <a:r>
              <a:rPr lang="nl-BE" dirty="0"/>
              <a:t> te houden?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738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BE" dirty="0"/>
              <a:t>Waarom doet FlexiO dit tegelijk dan?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BE" dirty="0"/>
              <a:t>Welk financieel voordeel brengt FlexiO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6C226707-F566-CBE8-854F-C8100A6D5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>
            <a:extLst>
              <a:ext uri="{FF2B5EF4-FFF2-40B4-BE49-F238E27FC236}">
                <a16:creationId xmlns:a16="http://schemas.microsoft.com/office/drawing/2014/main" id="{691465F9-D3C1-B3CB-958E-1D41E03C82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1:notes">
            <a:extLst>
              <a:ext uri="{FF2B5EF4-FFF2-40B4-BE49-F238E27FC236}">
                <a16:creationId xmlns:a16="http://schemas.microsoft.com/office/drawing/2014/main" id="{27A039D9-D0BB-B3A8-D783-1EDF20BEEF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727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D9567790-A2E5-885A-D2E5-D6D1E1FF7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>
            <a:extLst>
              <a:ext uri="{FF2B5EF4-FFF2-40B4-BE49-F238E27FC236}">
                <a16:creationId xmlns:a16="http://schemas.microsoft.com/office/drawing/2014/main" id="{15239E16-EE7A-2BF9-FCD4-910AB48905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1:notes">
            <a:extLst>
              <a:ext uri="{FF2B5EF4-FFF2-40B4-BE49-F238E27FC236}">
                <a16:creationId xmlns:a16="http://schemas.microsoft.com/office/drawing/2014/main" id="{A3EC7648-CE24-D60E-8C2F-6C4BC6CAD3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97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F2AA5A6E-B620-54E6-3866-062ED506A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>
            <a:extLst>
              <a:ext uri="{FF2B5EF4-FFF2-40B4-BE49-F238E27FC236}">
                <a16:creationId xmlns:a16="http://schemas.microsoft.com/office/drawing/2014/main" id="{83C93477-45C1-8472-1D02-B873A1EED8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0:notes">
            <a:extLst>
              <a:ext uri="{FF2B5EF4-FFF2-40B4-BE49-F238E27FC236}">
                <a16:creationId xmlns:a16="http://schemas.microsoft.com/office/drawing/2014/main" id="{B7C10232-5751-0768-7956-A893D68C4C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999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5A1A5B3D-5542-65FA-EEE6-194EEF664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>
            <a:extLst>
              <a:ext uri="{FF2B5EF4-FFF2-40B4-BE49-F238E27FC236}">
                <a16:creationId xmlns:a16="http://schemas.microsoft.com/office/drawing/2014/main" id="{17C58739-79D8-35FA-70D1-20075AAC8A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1:notes">
            <a:extLst>
              <a:ext uri="{FF2B5EF4-FFF2-40B4-BE49-F238E27FC236}">
                <a16:creationId xmlns:a16="http://schemas.microsoft.com/office/drawing/2014/main" id="{197CC4A0-06E0-F0EC-997F-A80F1EA9CD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85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A3CD79F3-C9F9-9D7C-C5FB-01C807C0A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CD81130A-8009-C750-51A2-5FE3F32A33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2BD0D56F-646B-C433-5B25-5BB340C47C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BE" dirty="0"/>
              <a:t>Hoe werkt nu eigenlijk het elektriciteitsnet, wat moeten we weten?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096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BE3CED53-63EA-9F19-7221-C136EC3B8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D42546B0-A1A3-632D-08E9-90ACCAF87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7F63C5D9-E1E8-1ED1-21A1-7B5FD19BCE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BE" dirty="0"/>
              <a:t>Hoe wordt deze balans in het net gerealiseerd?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463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5EADB959-1DB8-8F00-3523-4D17F6CFD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4010C271-090F-A573-EFDE-88B3B9F858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0F71E41E-EB5A-7A26-33C2-1A8774FD96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BE" dirty="0"/>
              <a:t>Hoe vertaalt dit zich naar de consument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014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66C92EED-1184-8AA1-0595-817E768DB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>
            <a:extLst>
              <a:ext uri="{FF2B5EF4-FFF2-40B4-BE49-F238E27FC236}">
                <a16:creationId xmlns:a16="http://schemas.microsoft.com/office/drawing/2014/main" id="{AACB3190-3034-9BAC-9D69-FCA5759884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0:notes">
            <a:extLst>
              <a:ext uri="{FF2B5EF4-FFF2-40B4-BE49-F238E27FC236}">
                <a16:creationId xmlns:a16="http://schemas.microsoft.com/office/drawing/2014/main" id="{CFC57BF4-2398-F0FB-3198-9AD64D0423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BE" dirty="0"/>
              <a:t>Welke opportuniteiten kan de digitale meter onze klanten geven?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02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73A1D3D8-4052-9494-5098-ABE73A38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22D96E97-96C9-69E6-BC6D-0B89C321ED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4CB1D61B-3532-9820-3996-5974656CBB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BE" dirty="0"/>
              <a:t>Hoe werken deze dynamische tarieven nu eigenlijk?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639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2740BC2E-D9EB-F093-7058-E90ECF75F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3E62A09E-DBF4-F8D6-2361-C6816A186F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4F97F6A8-0A59-A4DC-45B3-9CA3D2AAEF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619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37110048-CEE0-B0F5-2B0F-845EF926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48CC7C3A-9695-C4C9-2608-2A220B9DAC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02490122-C4D1-457E-3764-60CB696165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72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ubTitle" idx="1"/>
          </p:nvPr>
        </p:nvSpPr>
        <p:spPr>
          <a:xfrm>
            <a:off x="950967" y="2337000"/>
            <a:ext cx="6184000" cy="1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ubTitle" idx="2"/>
          </p:nvPr>
        </p:nvSpPr>
        <p:spPr>
          <a:xfrm>
            <a:off x="950967" y="4347000"/>
            <a:ext cx="6184000" cy="1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ubTitle" idx="3"/>
          </p:nvPr>
        </p:nvSpPr>
        <p:spPr>
          <a:xfrm>
            <a:off x="950967" y="1811700"/>
            <a:ext cx="6184000" cy="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ubTitle" idx="4"/>
          </p:nvPr>
        </p:nvSpPr>
        <p:spPr>
          <a:xfrm>
            <a:off x="950967" y="3821700"/>
            <a:ext cx="6184000" cy="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7" name="Google Shape;27;p28"/>
          <p:cNvGrpSpPr/>
          <p:nvPr/>
        </p:nvGrpSpPr>
        <p:grpSpPr>
          <a:xfrm flipH="1">
            <a:off x="406400" y="459667"/>
            <a:ext cx="11379200" cy="5938667"/>
            <a:chOff x="304800" y="344750"/>
            <a:chExt cx="8534400" cy="4454000"/>
          </a:xfrm>
        </p:grpSpPr>
        <p:cxnSp>
          <p:nvCxnSpPr>
            <p:cNvPr id="28" name="Google Shape;28;p28"/>
            <p:cNvCxnSpPr/>
            <p:nvPr/>
          </p:nvCxnSpPr>
          <p:spPr>
            <a:xfrm>
              <a:off x="2733000" y="344750"/>
              <a:ext cx="6106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8"/>
            <p:cNvCxnSpPr/>
            <p:nvPr/>
          </p:nvCxnSpPr>
          <p:spPr>
            <a:xfrm>
              <a:off x="304800" y="4798750"/>
              <a:ext cx="6106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" name="Google Shape;30;p28"/>
          <p:cNvSpPr/>
          <p:nvPr/>
        </p:nvSpPr>
        <p:spPr>
          <a:xfrm rot="-2699513">
            <a:off x="417765" y="5046391"/>
            <a:ext cx="1998284" cy="52835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/>
          <p:nvPr/>
        </p:nvSpPr>
        <p:spPr>
          <a:xfrm rot="1878597">
            <a:off x="-524731" y="-1588694"/>
            <a:ext cx="1998201" cy="5283003"/>
          </a:xfrm>
          <a:prstGeom prst="ellipse">
            <a:avLst/>
          </a:prstGeom>
          <a:solidFill>
            <a:srgbClr val="DAE9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>
            <a:spLocks noGrp="1"/>
          </p:cNvSpPr>
          <p:nvPr>
            <p:ph type="subTitle" idx="1"/>
          </p:nvPr>
        </p:nvSpPr>
        <p:spPr>
          <a:xfrm>
            <a:off x="234232" y="3429000"/>
            <a:ext cx="8144892" cy="297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-BE" sz="3600" dirty="0">
                <a:solidFill>
                  <a:srgbClr val="386E70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Afschaffing terugdraaiende teller: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nl-BE" sz="3600" dirty="0">
              <a:solidFill>
                <a:srgbClr val="386E70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-BE" sz="3600" dirty="0">
                <a:solidFill>
                  <a:srgbClr val="386E70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start van nieuwe opportuniteiten</a:t>
            </a:r>
            <a:endParaRPr sz="3600" dirty="0">
              <a:solidFill>
                <a:srgbClr val="386E70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3154" y="3239052"/>
            <a:ext cx="4982701" cy="317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671" y="758017"/>
            <a:ext cx="4452607" cy="101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C2943FFD-E959-D05E-C2E5-FF1B97CB8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26;p3">
            <a:extLst>
              <a:ext uri="{FF2B5EF4-FFF2-40B4-BE49-F238E27FC236}">
                <a16:creationId xmlns:a16="http://schemas.microsoft.com/office/drawing/2014/main" id="{17F339A0-1889-90F6-8EFC-2FC345DD9F03}"/>
              </a:ext>
            </a:extLst>
          </p:cNvPr>
          <p:cNvSpPr txBox="1">
            <a:spLocks/>
          </p:cNvSpPr>
          <p:nvPr/>
        </p:nvSpPr>
        <p:spPr>
          <a:xfrm>
            <a:off x="382204" y="595903"/>
            <a:ext cx="59106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7B7B7B"/>
              </a:buClr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Flexibiliteit = de sleutel !</a:t>
            </a:r>
          </a:p>
        </p:txBody>
      </p:sp>
      <p:sp>
        <p:nvSpPr>
          <p:cNvPr id="22" name="Google Shape;129;p3">
            <a:extLst>
              <a:ext uri="{FF2B5EF4-FFF2-40B4-BE49-F238E27FC236}">
                <a16:creationId xmlns:a16="http://schemas.microsoft.com/office/drawing/2014/main" id="{F708DFD2-21C4-A0B5-3ACD-A91BB1889EDE}"/>
              </a:ext>
            </a:extLst>
          </p:cNvPr>
          <p:cNvSpPr txBox="1"/>
          <p:nvPr/>
        </p:nvSpPr>
        <p:spPr>
          <a:xfrm>
            <a:off x="6032079" y="5340186"/>
            <a:ext cx="82891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endParaRPr lang="nl-BE" sz="14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129;p3">
            <a:extLst>
              <a:ext uri="{FF2B5EF4-FFF2-40B4-BE49-F238E27FC236}">
                <a16:creationId xmlns:a16="http://schemas.microsoft.com/office/drawing/2014/main" id="{DFF8D528-C2C9-5875-887A-70C139AD4F0F}"/>
              </a:ext>
            </a:extLst>
          </p:cNvPr>
          <p:cNvSpPr txBox="1"/>
          <p:nvPr/>
        </p:nvSpPr>
        <p:spPr>
          <a:xfrm>
            <a:off x="382203" y="1036331"/>
            <a:ext cx="7059518" cy="86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De NU prijzen : oplossen van onbalans in het systeem (markt flexibiliteit)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endParaRPr lang="nl-NL" sz="13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endParaRPr lang="nl-NL" sz="13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129;p3">
            <a:extLst>
              <a:ext uri="{FF2B5EF4-FFF2-40B4-BE49-F238E27FC236}">
                <a16:creationId xmlns:a16="http://schemas.microsoft.com/office/drawing/2014/main" id="{FD39178C-51F0-67E3-F7E7-1B1683E4EF6E}"/>
              </a:ext>
            </a:extLst>
          </p:cNvPr>
          <p:cNvSpPr txBox="1"/>
          <p:nvPr/>
        </p:nvSpPr>
        <p:spPr>
          <a:xfrm>
            <a:off x="7289087" y="2779520"/>
            <a:ext cx="4546354" cy="451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Uitval van de kernreactor </a:t>
            </a:r>
            <a:r>
              <a:rPr lang="nl-NL" sz="1300" i="1" dirty="0" err="1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Tihange</a:t>
            </a: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 1  op 20/01/2025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- 905.000 kW vermogen plots weg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Nood aan SNEL handelen om evenwicht te herstellen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lang="nl-NL" sz="1300" b="1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2,45€ / kWh </a:t>
            </a: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die je op dat moment ontvangt om te injecteren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674010-4F44-A0FB-43EF-520C717BA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7" y="2189214"/>
            <a:ext cx="6523395" cy="39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5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047CEC32-8A03-EC00-0713-FCBCC5BC4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>
            <a:extLst>
              <a:ext uri="{FF2B5EF4-FFF2-40B4-BE49-F238E27FC236}">
                <a16:creationId xmlns:a16="http://schemas.microsoft.com/office/drawing/2014/main" id="{C2BFA7D8-10A2-827A-3209-A8C6B79E5EF6}"/>
              </a:ext>
            </a:extLst>
          </p:cNvPr>
          <p:cNvSpPr/>
          <p:nvPr/>
        </p:nvSpPr>
        <p:spPr>
          <a:xfrm>
            <a:off x="895855" y="4147323"/>
            <a:ext cx="1362864" cy="942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>
            <a:extLst>
              <a:ext uri="{FF2B5EF4-FFF2-40B4-BE49-F238E27FC236}">
                <a16:creationId xmlns:a16="http://schemas.microsoft.com/office/drawing/2014/main" id="{D9CB9ADC-6C49-4CA9-26AD-FA51459099EF}"/>
              </a:ext>
            </a:extLst>
          </p:cNvPr>
          <p:cNvSpPr/>
          <p:nvPr/>
        </p:nvSpPr>
        <p:spPr>
          <a:xfrm>
            <a:off x="5873028" y="5089427"/>
            <a:ext cx="1026752" cy="614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>
            <a:extLst>
              <a:ext uri="{FF2B5EF4-FFF2-40B4-BE49-F238E27FC236}">
                <a16:creationId xmlns:a16="http://schemas.microsoft.com/office/drawing/2014/main" id="{B8BBD7F4-1694-8E17-75A9-9EA8C38663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927" y="1980096"/>
            <a:ext cx="11480145" cy="86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Wat nu met een </a:t>
            </a:r>
            <a:br>
              <a:rPr lang="nl-BE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lang="nl-BE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l-BE" i="1" dirty="0">
                <a:solidFill>
                  <a:srgbClr val="EDB446"/>
                </a:solidFill>
                <a:latin typeface="Inter"/>
                <a:ea typeface="Inter"/>
                <a:sym typeface="Inter"/>
              </a:rPr>
              <a:t>slim</a:t>
            </a:r>
            <a:r>
              <a:rPr lang="nl-BE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 gestuurde batterij ?</a:t>
            </a:r>
            <a:endParaRPr dirty="0">
              <a:solidFill>
                <a:srgbClr val="7B7B7B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41986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895855" y="4147323"/>
            <a:ext cx="1362864" cy="942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873028" y="5089427"/>
            <a:ext cx="1026752" cy="614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48695" y="654231"/>
            <a:ext cx="59106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Jouw energiebrein</a:t>
            </a:r>
            <a:endParaRPr sz="2400" dirty="0">
              <a:solidFill>
                <a:srgbClr val="7B7B7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658" y="662277"/>
            <a:ext cx="1301299" cy="360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6997106" y="1399704"/>
            <a:ext cx="5194894" cy="351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sz="1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Een geavanceerd </a:t>
            </a:r>
            <a:r>
              <a:rPr lang="nl-BE" sz="1400" i="1" dirty="0">
                <a:solidFill>
                  <a:srgbClr val="EDB446"/>
                </a:solidFill>
                <a:latin typeface="Inter"/>
                <a:ea typeface="Inter"/>
                <a:cs typeface="Inter"/>
                <a:sym typeface="Inter"/>
              </a:rPr>
              <a:t>EMS algoritme </a:t>
            </a:r>
            <a:r>
              <a:rPr lang="nl-BE" sz="1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welke al de geconnecteerde </a:t>
            </a:r>
            <a:r>
              <a:rPr lang="nl-BE" sz="1400" i="1" dirty="0">
                <a:solidFill>
                  <a:srgbClr val="B2423F"/>
                </a:solidFill>
                <a:latin typeface="Inter"/>
                <a:ea typeface="Inter"/>
                <a:cs typeface="Inter"/>
                <a:sym typeface="Inter"/>
              </a:rPr>
              <a:t>toestellen </a:t>
            </a:r>
            <a:r>
              <a:rPr lang="nl-BE" i="1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meeneemt in</a:t>
            </a:r>
            <a:r>
              <a:rPr lang="nl-BE" sz="1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sym typeface="Inter"/>
              </a:rPr>
              <a:t>(markt)</a:t>
            </a: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opportun</a:t>
            </a: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iteiten</a:t>
            </a: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11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BE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lang="nl-NL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Sturing van PV, batterij en EV-lader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lang="nl-NL" sz="1100" b="1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Geen gedragsaanpassing nodig!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Verbruik en injectie altijd en op het juiste moment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Realiseer inkomsten met de installatie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lang="nl-NL" sz="1100" b="1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Vrije keuze van uw energieleverancier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- 1 App voor alle geconnecteerde technieken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Verander uitdagingen van de energietransitie in een persoonlijk voordeel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lang="nl-NL" sz="1100" b="1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Volledige </a:t>
            </a:r>
            <a:r>
              <a:rPr lang="nl-NL" sz="1100" b="1" i="1" dirty="0" err="1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ontzorging</a:t>
            </a:r>
            <a:endParaRPr lang="nl-NL" sz="11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A956CA-E43D-61A3-C0E2-695EA7F3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8" y="1444017"/>
            <a:ext cx="6380312" cy="364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D7C127E7-920B-3101-A5C0-8F049091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Afbeelding 79">
            <a:extLst>
              <a:ext uri="{FF2B5EF4-FFF2-40B4-BE49-F238E27FC236}">
                <a16:creationId xmlns:a16="http://schemas.microsoft.com/office/drawing/2014/main" id="{6A8B0E3D-1FB6-32E1-3895-52D8DA4F0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775" y="4043899"/>
            <a:ext cx="6527862" cy="228372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686ADAB-3E8B-1A58-0CCF-E0D9C08048CA}"/>
              </a:ext>
            </a:extLst>
          </p:cNvPr>
          <p:cNvCxnSpPr>
            <a:cxnSpLocks/>
            <a:stCxn id="2" idx="6"/>
            <a:endCxn id="17" idx="6"/>
          </p:cNvCxnSpPr>
          <p:nvPr/>
        </p:nvCxnSpPr>
        <p:spPr>
          <a:xfrm>
            <a:off x="728912" y="5185759"/>
            <a:ext cx="5540105" cy="0"/>
          </a:xfrm>
          <a:prstGeom prst="line">
            <a:avLst/>
          </a:prstGeom>
          <a:ln>
            <a:solidFill>
              <a:srgbClr val="5B9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Google Shape;126;p3">
            <a:extLst>
              <a:ext uri="{FF2B5EF4-FFF2-40B4-BE49-F238E27FC236}">
                <a16:creationId xmlns:a16="http://schemas.microsoft.com/office/drawing/2014/main" id="{1A5E869D-462F-41E4-2A28-AA8C15861B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1699" y="592555"/>
            <a:ext cx="97336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Hoe werkt het (besparingen op de energiefactuur)</a:t>
            </a:r>
            <a:endParaRPr sz="2400" dirty="0">
              <a:solidFill>
                <a:srgbClr val="7B7B7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7" name="Google Shape;127;p3">
            <a:extLst>
              <a:ext uri="{FF2B5EF4-FFF2-40B4-BE49-F238E27FC236}">
                <a16:creationId xmlns:a16="http://schemas.microsoft.com/office/drawing/2014/main" id="{B54C015C-6566-6794-0ADE-1DACB7E1DC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658" y="662277"/>
            <a:ext cx="1301299" cy="360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>
            <a:extLst>
              <a:ext uri="{FF2B5EF4-FFF2-40B4-BE49-F238E27FC236}">
                <a16:creationId xmlns:a16="http://schemas.microsoft.com/office/drawing/2014/main" id="{554E0773-298E-2265-1928-569990C0375A}"/>
              </a:ext>
            </a:extLst>
          </p:cNvPr>
          <p:cNvSpPr txBox="1"/>
          <p:nvPr/>
        </p:nvSpPr>
        <p:spPr>
          <a:xfrm rot="18959808">
            <a:off x="-88033" y="2817092"/>
            <a:ext cx="5008730" cy="6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200000"/>
              </a:lnSpc>
              <a:buClr>
                <a:srgbClr val="386E70"/>
              </a:buClr>
              <a:buSzPts val="3600"/>
            </a:pP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Profile </a:t>
            </a:r>
            <a:r>
              <a:rPr lang="nl-BE" i="1" dirty="0" err="1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learning</a:t>
            </a: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 – verbruik &amp; productie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lang="nl-BE" dirty="0">
              <a:solidFill>
                <a:srgbClr val="7B7B7B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lang="nl-BE" sz="1400" dirty="0">
              <a:solidFill>
                <a:srgbClr val="7B7B7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Stroomdiagram: Verbindingslijn 1">
            <a:extLst>
              <a:ext uri="{FF2B5EF4-FFF2-40B4-BE49-F238E27FC236}">
                <a16:creationId xmlns:a16="http://schemas.microsoft.com/office/drawing/2014/main" id="{AE73910C-7CFE-5DFF-C472-0C5FB32782FE}"/>
              </a:ext>
            </a:extLst>
          </p:cNvPr>
          <p:cNvSpPr/>
          <p:nvPr/>
        </p:nvSpPr>
        <p:spPr>
          <a:xfrm>
            <a:off x="369658" y="5005269"/>
            <a:ext cx="359254" cy="360980"/>
          </a:xfrm>
          <a:prstGeom prst="flowChartConnector">
            <a:avLst/>
          </a:prstGeom>
          <a:noFill/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79395592-99BB-1B02-2210-9E0EBF82B6ED}"/>
              </a:ext>
            </a:extLst>
          </p:cNvPr>
          <p:cNvSpPr/>
          <p:nvPr/>
        </p:nvSpPr>
        <p:spPr>
          <a:xfrm>
            <a:off x="1477679" y="5005269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Stroomdiagram: Verbindingslijn 2">
            <a:extLst>
              <a:ext uri="{FF2B5EF4-FFF2-40B4-BE49-F238E27FC236}">
                <a16:creationId xmlns:a16="http://schemas.microsoft.com/office/drawing/2014/main" id="{C98D08E4-236F-D1FA-AFD3-E00F39DA69DE}"/>
              </a:ext>
            </a:extLst>
          </p:cNvPr>
          <p:cNvSpPr/>
          <p:nvPr/>
        </p:nvSpPr>
        <p:spPr>
          <a:xfrm>
            <a:off x="2585700" y="5005269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Verbindingslijn 14">
            <a:extLst>
              <a:ext uri="{FF2B5EF4-FFF2-40B4-BE49-F238E27FC236}">
                <a16:creationId xmlns:a16="http://schemas.microsoft.com/office/drawing/2014/main" id="{BFB45D3E-7113-C08C-BB27-8D26F96D2014}"/>
              </a:ext>
            </a:extLst>
          </p:cNvPr>
          <p:cNvSpPr/>
          <p:nvPr/>
        </p:nvSpPr>
        <p:spPr>
          <a:xfrm>
            <a:off x="3693721" y="5005269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Verbindingslijn 15">
            <a:extLst>
              <a:ext uri="{FF2B5EF4-FFF2-40B4-BE49-F238E27FC236}">
                <a16:creationId xmlns:a16="http://schemas.microsoft.com/office/drawing/2014/main" id="{E709BC34-4C19-F95F-6849-D4041DF4846C}"/>
              </a:ext>
            </a:extLst>
          </p:cNvPr>
          <p:cNvSpPr/>
          <p:nvPr/>
        </p:nvSpPr>
        <p:spPr>
          <a:xfrm>
            <a:off x="4801742" y="5005269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Google Shape;129;p3">
            <a:extLst>
              <a:ext uri="{FF2B5EF4-FFF2-40B4-BE49-F238E27FC236}">
                <a16:creationId xmlns:a16="http://schemas.microsoft.com/office/drawing/2014/main" id="{50C51ADE-6CDC-C9CD-3DA9-EAEBB50837F7}"/>
              </a:ext>
            </a:extLst>
          </p:cNvPr>
          <p:cNvSpPr txBox="1"/>
          <p:nvPr/>
        </p:nvSpPr>
        <p:spPr>
          <a:xfrm rot="18959808">
            <a:off x="1298942" y="3148216"/>
            <a:ext cx="3753356" cy="6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200000"/>
              </a:lnSpc>
              <a:buClr>
                <a:srgbClr val="386E70"/>
              </a:buClr>
              <a:buSzPts val="3600"/>
            </a:pP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Weersvoorspelling</a:t>
            </a:r>
          </a:p>
        </p:txBody>
      </p:sp>
      <p:sp>
        <p:nvSpPr>
          <p:cNvPr id="38" name="Google Shape;129;p3">
            <a:extLst>
              <a:ext uri="{FF2B5EF4-FFF2-40B4-BE49-F238E27FC236}">
                <a16:creationId xmlns:a16="http://schemas.microsoft.com/office/drawing/2014/main" id="{8707D2A4-DA57-8A2D-C097-FF3811891372}"/>
              </a:ext>
            </a:extLst>
          </p:cNvPr>
          <p:cNvSpPr txBox="1"/>
          <p:nvPr/>
        </p:nvSpPr>
        <p:spPr>
          <a:xfrm rot="18959808">
            <a:off x="2211165" y="2950137"/>
            <a:ext cx="4560582" cy="6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200000"/>
              </a:lnSpc>
              <a:buClr>
                <a:srgbClr val="386E70"/>
              </a:buClr>
              <a:buSzPts val="3600"/>
            </a:pP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sym typeface="Inter"/>
              </a:rPr>
              <a:t>Energie tarief &amp; Extra kosten (DSO/TSO/Taksen)</a:t>
            </a:r>
          </a:p>
        </p:txBody>
      </p:sp>
      <p:sp>
        <p:nvSpPr>
          <p:cNvPr id="39" name="Google Shape;129;p3">
            <a:extLst>
              <a:ext uri="{FF2B5EF4-FFF2-40B4-BE49-F238E27FC236}">
                <a16:creationId xmlns:a16="http://schemas.microsoft.com/office/drawing/2014/main" id="{EF9503E7-29FA-2DF3-C802-483DD883FA9F}"/>
              </a:ext>
            </a:extLst>
          </p:cNvPr>
          <p:cNvSpPr txBox="1"/>
          <p:nvPr/>
        </p:nvSpPr>
        <p:spPr>
          <a:xfrm rot="18959808">
            <a:off x="3363590" y="2986295"/>
            <a:ext cx="4459686" cy="6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200000"/>
              </a:lnSpc>
              <a:buClr>
                <a:srgbClr val="386E70"/>
              </a:buClr>
              <a:buSzPts val="3600"/>
            </a:pP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PV Productie &amp; </a:t>
            </a: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o</a:t>
            </a: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ptimalisatie</a:t>
            </a:r>
          </a:p>
        </p:txBody>
      </p:sp>
      <p:sp>
        <p:nvSpPr>
          <p:cNvPr id="41" name="Google Shape;129;p3">
            <a:extLst>
              <a:ext uri="{FF2B5EF4-FFF2-40B4-BE49-F238E27FC236}">
                <a16:creationId xmlns:a16="http://schemas.microsoft.com/office/drawing/2014/main" id="{DC46070A-4C2E-FABA-821C-097278D9AA35}"/>
              </a:ext>
            </a:extLst>
          </p:cNvPr>
          <p:cNvSpPr txBox="1"/>
          <p:nvPr/>
        </p:nvSpPr>
        <p:spPr>
          <a:xfrm rot="18959808">
            <a:off x="4538756" y="3267159"/>
            <a:ext cx="3753356" cy="6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Capaciteitstarief</a:t>
            </a:r>
          </a:p>
        </p:txBody>
      </p:sp>
      <p:sp>
        <p:nvSpPr>
          <p:cNvPr id="43" name="Google Shape;129;p3">
            <a:extLst>
              <a:ext uri="{FF2B5EF4-FFF2-40B4-BE49-F238E27FC236}">
                <a16:creationId xmlns:a16="http://schemas.microsoft.com/office/drawing/2014/main" id="{3DD45725-35BB-CFEE-1B9A-C9ED8A89DB94}"/>
              </a:ext>
            </a:extLst>
          </p:cNvPr>
          <p:cNvSpPr txBox="1"/>
          <p:nvPr/>
        </p:nvSpPr>
        <p:spPr>
          <a:xfrm rot="18959808">
            <a:off x="5647073" y="3219771"/>
            <a:ext cx="3753356" cy="6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Batterij degradatie &amp; energie verliezen</a:t>
            </a:r>
          </a:p>
        </p:txBody>
      </p:sp>
      <p:sp>
        <p:nvSpPr>
          <p:cNvPr id="17" name="Stroomdiagram: Verbindingslijn 16">
            <a:extLst>
              <a:ext uri="{FF2B5EF4-FFF2-40B4-BE49-F238E27FC236}">
                <a16:creationId xmlns:a16="http://schemas.microsoft.com/office/drawing/2014/main" id="{AE0A7A52-4360-8E36-B519-7D04E10885B1}"/>
              </a:ext>
            </a:extLst>
          </p:cNvPr>
          <p:cNvSpPr/>
          <p:nvPr/>
        </p:nvSpPr>
        <p:spPr>
          <a:xfrm>
            <a:off x="5909763" y="5005269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1" name="Google Shape;161;p5">
            <a:extLst>
              <a:ext uri="{FF2B5EF4-FFF2-40B4-BE49-F238E27FC236}">
                <a16:creationId xmlns:a16="http://schemas.microsoft.com/office/drawing/2014/main" id="{12351E21-C62A-FE05-B410-CF01A3565180}"/>
              </a:ext>
            </a:extLst>
          </p:cNvPr>
          <p:cNvSpPr/>
          <p:nvPr/>
        </p:nvSpPr>
        <p:spPr>
          <a:xfrm>
            <a:off x="10321342" y="2699600"/>
            <a:ext cx="1284025" cy="1221414"/>
          </a:xfrm>
          <a:custGeom>
            <a:avLst/>
            <a:gdLst/>
            <a:ahLst/>
            <a:cxnLst/>
            <a:rect l="l" t="t" r="r" b="b"/>
            <a:pathLst>
              <a:path w="508189" h="508189" extrusionOk="0">
                <a:moveTo>
                  <a:pt x="508189" y="254095"/>
                </a:moveTo>
                <a:cubicBezTo>
                  <a:pt x="508189" y="394427"/>
                  <a:pt x="394427" y="508189"/>
                  <a:pt x="254095" y="508189"/>
                </a:cubicBezTo>
                <a:cubicBezTo>
                  <a:pt x="113762" y="508189"/>
                  <a:pt x="0" y="394427"/>
                  <a:pt x="0" y="254095"/>
                </a:cubicBezTo>
                <a:cubicBezTo>
                  <a:pt x="0" y="113762"/>
                  <a:pt x="113762" y="0"/>
                  <a:pt x="254095" y="0"/>
                </a:cubicBezTo>
                <a:cubicBezTo>
                  <a:pt x="394427" y="0"/>
                  <a:pt x="508189" y="113762"/>
                  <a:pt x="508189" y="254095"/>
                </a:cubicBezTo>
                <a:close/>
              </a:path>
            </a:pathLst>
          </a:custGeom>
          <a:solidFill>
            <a:srgbClr val="F7BB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Gemiddeld</a:t>
            </a:r>
            <a:br>
              <a:rPr lang="nl-BE" sz="120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nl-BE" sz="1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lang="nl-BE" sz="1800" b="1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€</a:t>
            </a:r>
            <a:r>
              <a:rPr lang="nl-BE" sz="1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439</a:t>
            </a:r>
            <a:endParaRPr sz="1800" b="1" i="0" u="none" strike="noStrike" cap="none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20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In </a:t>
            </a:r>
            <a:r>
              <a:rPr lang="nl-BE" sz="12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2024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8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(batterij, dynamisch tarief)</a:t>
            </a:r>
            <a:endParaRPr sz="800" dirty="0"/>
          </a:p>
        </p:txBody>
      </p:sp>
      <p:grpSp>
        <p:nvGrpSpPr>
          <p:cNvPr id="58" name="Groep 57">
            <a:extLst>
              <a:ext uri="{FF2B5EF4-FFF2-40B4-BE49-F238E27FC236}">
                <a16:creationId xmlns:a16="http://schemas.microsoft.com/office/drawing/2014/main" id="{6A06AE9B-CD3A-80C6-74A1-A9A713EE45FB}"/>
              </a:ext>
            </a:extLst>
          </p:cNvPr>
          <p:cNvGrpSpPr/>
          <p:nvPr/>
        </p:nvGrpSpPr>
        <p:grpSpPr>
          <a:xfrm>
            <a:off x="318733" y="4363532"/>
            <a:ext cx="1969408" cy="1175675"/>
            <a:chOff x="6506352" y="720833"/>
            <a:chExt cx="1969408" cy="1175675"/>
          </a:xfrm>
        </p:grpSpPr>
        <p:sp>
          <p:nvSpPr>
            <p:cNvPr id="54" name="Stroomdiagram: Verbindingslijn 53">
              <a:extLst>
                <a:ext uri="{FF2B5EF4-FFF2-40B4-BE49-F238E27FC236}">
                  <a16:creationId xmlns:a16="http://schemas.microsoft.com/office/drawing/2014/main" id="{1FF40946-E31A-2958-DD77-24D2E0E051AF}"/>
                </a:ext>
              </a:extLst>
            </p:cNvPr>
            <p:cNvSpPr/>
            <p:nvPr/>
          </p:nvSpPr>
          <p:spPr>
            <a:xfrm>
              <a:off x="6566242" y="1362388"/>
              <a:ext cx="359254" cy="360980"/>
            </a:xfrm>
            <a:prstGeom prst="flowChartConnector">
              <a:avLst/>
            </a:prstGeom>
            <a:solidFill>
              <a:srgbClr val="5B909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0" name="Google Shape;129;p3">
              <a:extLst>
                <a:ext uri="{FF2B5EF4-FFF2-40B4-BE49-F238E27FC236}">
                  <a16:creationId xmlns:a16="http://schemas.microsoft.com/office/drawing/2014/main" id="{A9F76DD7-6EAD-AE11-D020-7BA5A7C02830}"/>
                </a:ext>
              </a:extLst>
            </p:cNvPr>
            <p:cNvSpPr txBox="1"/>
            <p:nvPr/>
          </p:nvSpPr>
          <p:spPr>
            <a:xfrm>
              <a:off x="6506352" y="720833"/>
              <a:ext cx="1969408" cy="117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6E70"/>
                </a:buClr>
                <a:buSzPts val="3600"/>
                <a:buFont typeface="Inter"/>
                <a:buNone/>
              </a:pPr>
              <a:r>
                <a:rPr lang="nl-BE" sz="4400" b="1" i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Times New Roman" panose="02020603050405020304" pitchFamily="18" charset="0"/>
                  <a:sym typeface="Inter"/>
                </a:rPr>
                <a:t>˅</a:t>
              </a:r>
              <a:endParaRPr lang="nl-BE" sz="4400" b="1" i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sym typeface="Inter"/>
              </a:endParaRP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F1538AE4-7D08-B9F3-1B02-0801E24880D2}"/>
              </a:ext>
            </a:extLst>
          </p:cNvPr>
          <p:cNvGrpSpPr/>
          <p:nvPr/>
        </p:nvGrpSpPr>
        <p:grpSpPr>
          <a:xfrm>
            <a:off x="1420391" y="4371648"/>
            <a:ext cx="1969408" cy="1175675"/>
            <a:chOff x="6506352" y="720833"/>
            <a:chExt cx="1969408" cy="1175675"/>
          </a:xfrm>
        </p:grpSpPr>
        <p:sp>
          <p:nvSpPr>
            <p:cNvPr id="60" name="Stroomdiagram: Verbindingslijn 59">
              <a:extLst>
                <a:ext uri="{FF2B5EF4-FFF2-40B4-BE49-F238E27FC236}">
                  <a16:creationId xmlns:a16="http://schemas.microsoft.com/office/drawing/2014/main" id="{32AD5039-54CF-1B68-6C82-294BB426EEA3}"/>
                </a:ext>
              </a:extLst>
            </p:cNvPr>
            <p:cNvSpPr/>
            <p:nvPr/>
          </p:nvSpPr>
          <p:spPr>
            <a:xfrm>
              <a:off x="6566242" y="1362388"/>
              <a:ext cx="359254" cy="360980"/>
            </a:xfrm>
            <a:prstGeom prst="flowChartConnector">
              <a:avLst/>
            </a:prstGeom>
            <a:solidFill>
              <a:srgbClr val="5B909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61" name="Google Shape;129;p3">
              <a:extLst>
                <a:ext uri="{FF2B5EF4-FFF2-40B4-BE49-F238E27FC236}">
                  <a16:creationId xmlns:a16="http://schemas.microsoft.com/office/drawing/2014/main" id="{4DB0ADB3-74CD-B3E5-9A55-497515C0F09A}"/>
                </a:ext>
              </a:extLst>
            </p:cNvPr>
            <p:cNvSpPr txBox="1"/>
            <p:nvPr/>
          </p:nvSpPr>
          <p:spPr>
            <a:xfrm>
              <a:off x="6506352" y="720833"/>
              <a:ext cx="1969408" cy="117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6E70"/>
                </a:buClr>
                <a:buSzPts val="3600"/>
                <a:buFont typeface="Inter"/>
                <a:buNone/>
              </a:pPr>
              <a:r>
                <a:rPr lang="nl-BE" sz="4400" b="1" i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Times New Roman" panose="02020603050405020304" pitchFamily="18" charset="0"/>
                  <a:sym typeface="Inter"/>
                </a:rPr>
                <a:t>˅</a:t>
              </a:r>
              <a:endParaRPr lang="nl-BE" sz="4400" b="1" i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sym typeface="Inter"/>
              </a:endParaRPr>
            </a:p>
          </p:txBody>
        </p:sp>
      </p:grpSp>
      <p:grpSp>
        <p:nvGrpSpPr>
          <p:cNvPr id="62" name="Groep 61">
            <a:extLst>
              <a:ext uri="{FF2B5EF4-FFF2-40B4-BE49-F238E27FC236}">
                <a16:creationId xmlns:a16="http://schemas.microsoft.com/office/drawing/2014/main" id="{404E95C5-29B6-AD8A-8DBC-ABE7305B5F14}"/>
              </a:ext>
            </a:extLst>
          </p:cNvPr>
          <p:cNvGrpSpPr/>
          <p:nvPr/>
        </p:nvGrpSpPr>
        <p:grpSpPr>
          <a:xfrm>
            <a:off x="2542166" y="4371647"/>
            <a:ext cx="1969408" cy="1175675"/>
            <a:chOff x="6506352" y="720833"/>
            <a:chExt cx="1969408" cy="1175675"/>
          </a:xfrm>
        </p:grpSpPr>
        <p:sp>
          <p:nvSpPr>
            <p:cNvPr id="63" name="Stroomdiagram: Verbindingslijn 62">
              <a:extLst>
                <a:ext uri="{FF2B5EF4-FFF2-40B4-BE49-F238E27FC236}">
                  <a16:creationId xmlns:a16="http://schemas.microsoft.com/office/drawing/2014/main" id="{72751CAB-CE9F-4853-3143-DBB58F476422}"/>
                </a:ext>
              </a:extLst>
            </p:cNvPr>
            <p:cNvSpPr/>
            <p:nvPr/>
          </p:nvSpPr>
          <p:spPr>
            <a:xfrm>
              <a:off x="6566242" y="1362388"/>
              <a:ext cx="359254" cy="360980"/>
            </a:xfrm>
            <a:prstGeom prst="flowChartConnector">
              <a:avLst/>
            </a:prstGeom>
            <a:solidFill>
              <a:srgbClr val="5B909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64" name="Google Shape;129;p3">
              <a:extLst>
                <a:ext uri="{FF2B5EF4-FFF2-40B4-BE49-F238E27FC236}">
                  <a16:creationId xmlns:a16="http://schemas.microsoft.com/office/drawing/2014/main" id="{3785E6E7-AB1F-0797-E467-8FD4A4826C5C}"/>
                </a:ext>
              </a:extLst>
            </p:cNvPr>
            <p:cNvSpPr txBox="1"/>
            <p:nvPr/>
          </p:nvSpPr>
          <p:spPr>
            <a:xfrm>
              <a:off x="6506352" y="720833"/>
              <a:ext cx="1969408" cy="117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6E70"/>
                </a:buClr>
                <a:buSzPts val="3600"/>
                <a:buFont typeface="Inter"/>
                <a:buNone/>
              </a:pPr>
              <a:r>
                <a:rPr lang="nl-BE" sz="4400" b="1" i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Times New Roman" panose="02020603050405020304" pitchFamily="18" charset="0"/>
                  <a:sym typeface="Inter"/>
                </a:rPr>
                <a:t>˅</a:t>
              </a:r>
              <a:endParaRPr lang="nl-BE" sz="4400" b="1" i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sym typeface="Inter"/>
              </a:endParaRPr>
            </a:p>
          </p:txBody>
        </p:sp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26772895-1341-741A-85F6-0F72F90AF79A}"/>
              </a:ext>
            </a:extLst>
          </p:cNvPr>
          <p:cNvGrpSpPr/>
          <p:nvPr/>
        </p:nvGrpSpPr>
        <p:grpSpPr>
          <a:xfrm>
            <a:off x="3635367" y="4371646"/>
            <a:ext cx="1969408" cy="1175675"/>
            <a:chOff x="6506352" y="720833"/>
            <a:chExt cx="1969408" cy="1175675"/>
          </a:xfrm>
        </p:grpSpPr>
        <p:sp>
          <p:nvSpPr>
            <p:cNvPr id="66" name="Stroomdiagram: Verbindingslijn 65">
              <a:extLst>
                <a:ext uri="{FF2B5EF4-FFF2-40B4-BE49-F238E27FC236}">
                  <a16:creationId xmlns:a16="http://schemas.microsoft.com/office/drawing/2014/main" id="{71F49344-137A-2509-4674-0CDD09A64917}"/>
                </a:ext>
              </a:extLst>
            </p:cNvPr>
            <p:cNvSpPr/>
            <p:nvPr/>
          </p:nvSpPr>
          <p:spPr>
            <a:xfrm>
              <a:off x="6566242" y="1362388"/>
              <a:ext cx="359254" cy="360980"/>
            </a:xfrm>
            <a:prstGeom prst="flowChartConnector">
              <a:avLst/>
            </a:prstGeom>
            <a:solidFill>
              <a:srgbClr val="5B909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67" name="Google Shape;129;p3">
              <a:extLst>
                <a:ext uri="{FF2B5EF4-FFF2-40B4-BE49-F238E27FC236}">
                  <a16:creationId xmlns:a16="http://schemas.microsoft.com/office/drawing/2014/main" id="{258841E0-C64F-1FBF-6F3F-8ABCDA538914}"/>
                </a:ext>
              </a:extLst>
            </p:cNvPr>
            <p:cNvSpPr txBox="1"/>
            <p:nvPr/>
          </p:nvSpPr>
          <p:spPr>
            <a:xfrm>
              <a:off x="6506352" y="720833"/>
              <a:ext cx="1969408" cy="117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6E70"/>
                </a:buClr>
                <a:buSzPts val="3600"/>
                <a:buFont typeface="Inter"/>
                <a:buNone/>
              </a:pPr>
              <a:r>
                <a:rPr lang="nl-BE" sz="4400" b="1" i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Times New Roman" panose="02020603050405020304" pitchFamily="18" charset="0"/>
                  <a:sym typeface="Inter"/>
                </a:rPr>
                <a:t>˅</a:t>
              </a:r>
              <a:endParaRPr lang="nl-BE" sz="4400" b="1" i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sym typeface="Inter"/>
              </a:endParaRPr>
            </a:p>
          </p:txBody>
        </p:sp>
      </p:grpSp>
      <p:grpSp>
        <p:nvGrpSpPr>
          <p:cNvPr id="71" name="Groep 70">
            <a:extLst>
              <a:ext uri="{FF2B5EF4-FFF2-40B4-BE49-F238E27FC236}">
                <a16:creationId xmlns:a16="http://schemas.microsoft.com/office/drawing/2014/main" id="{7CC8956D-7380-1D39-B3DB-A62D8E6129AC}"/>
              </a:ext>
            </a:extLst>
          </p:cNvPr>
          <p:cNvGrpSpPr/>
          <p:nvPr/>
        </p:nvGrpSpPr>
        <p:grpSpPr>
          <a:xfrm>
            <a:off x="4749251" y="4363532"/>
            <a:ext cx="1969408" cy="1175675"/>
            <a:chOff x="6506352" y="720833"/>
            <a:chExt cx="1969408" cy="1175675"/>
          </a:xfrm>
        </p:grpSpPr>
        <p:sp>
          <p:nvSpPr>
            <p:cNvPr id="72" name="Stroomdiagram: Verbindingslijn 71">
              <a:extLst>
                <a:ext uri="{FF2B5EF4-FFF2-40B4-BE49-F238E27FC236}">
                  <a16:creationId xmlns:a16="http://schemas.microsoft.com/office/drawing/2014/main" id="{B34651CD-956D-1AC7-BFF9-729E0E121B6B}"/>
                </a:ext>
              </a:extLst>
            </p:cNvPr>
            <p:cNvSpPr/>
            <p:nvPr/>
          </p:nvSpPr>
          <p:spPr>
            <a:xfrm>
              <a:off x="6566242" y="1362388"/>
              <a:ext cx="359254" cy="360980"/>
            </a:xfrm>
            <a:prstGeom prst="flowChartConnector">
              <a:avLst/>
            </a:prstGeom>
            <a:solidFill>
              <a:srgbClr val="5B909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73" name="Google Shape;129;p3">
              <a:extLst>
                <a:ext uri="{FF2B5EF4-FFF2-40B4-BE49-F238E27FC236}">
                  <a16:creationId xmlns:a16="http://schemas.microsoft.com/office/drawing/2014/main" id="{06445CB4-647F-A71B-294F-282738090F8A}"/>
                </a:ext>
              </a:extLst>
            </p:cNvPr>
            <p:cNvSpPr txBox="1"/>
            <p:nvPr/>
          </p:nvSpPr>
          <p:spPr>
            <a:xfrm>
              <a:off x="6506352" y="720833"/>
              <a:ext cx="1969408" cy="117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6E70"/>
                </a:buClr>
                <a:buSzPts val="3600"/>
                <a:buFont typeface="Inter"/>
                <a:buNone/>
              </a:pPr>
              <a:r>
                <a:rPr lang="nl-BE" sz="4400" b="1" i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Times New Roman" panose="02020603050405020304" pitchFamily="18" charset="0"/>
                  <a:sym typeface="Inter"/>
                </a:rPr>
                <a:t>˅</a:t>
              </a:r>
              <a:endParaRPr lang="nl-BE" sz="4400" b="1" i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sym typeface="Inter"/>
              </a:endParaRPr>
            </a:p>
          </p:txBody>
        </p:sp>
      </p:grpSp>
      <p:grpSp>
        <p:nvGrpSpPr>
          <p:cNvPr id="74" name="Groep 73">
            <a:extLst>
              <a:ext uri="{FF2B5EF4-FFF2-40B4-BE49-F238E27FC236}">
                <a16:creationId xmlns:a16="http://schemas.microsoft.com/office/drawing/2014/main" id="{420BD3C2-9E58-5FAF-5A18-AA9D68720E40}"/>
              </a:ext>
            </a:extLst>
          </p:cNvPr>
          <p:cNvGrpSpPr/>
          <p:nvPr/>
        </p:nvGrpSpPr>
        <p:grpSpPr>
          <a:xfrm>
            <a:off x="5861309" y="4363532"/>
            <a:ext cx="1969408" cy="1175675"/>
            <a:chOff x="6506352" y="720833"/>
            <a:chExt cx="1969408" cy="1175675"/>
          </a:xfrm>
        </p:grpSpPr>
        <p:sp>
          <p:nvSpPr>
            <p:cNvPr id="75" name="Stroomdiagram: Verbindingslijn 74">
              <a:extLst>
                <a:ext uri="{FF2B5EF4-FFF2-40B4-BE49-F238E27FC236}">
                  <a16:creationId xmlns:a16="http://schemas.microsoft.com/office/drawing/2014/main" id="{8705834A-3AFF-B2D4-12F8-3137C31BAF37}"/>
                </a:ext>
              </a:extLst>
            </p:cNvPr>
            <p:cNvSpPr/>
            <p:nvPr/>
          </p:nvSpPr>
          <p:spPr>
            <a:xfrm>
              <a:off x="6566242" y="1362388"/>
              <a:ext cx="359254" cy="360980"/>
            </a:xfrm>
            <a:prstGeom prst="flowChartConnector">
              <a:avLst/>
            </a:prstGeom>
            <a:solidFill>
              <a:srgbClr val="5B909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76" name="Google Shape;129;p3">
              <a:extLst>
                <a:ext uri="{FF2B5EF4-FFF2-40B4-BE49-F238E27FC236}">
                  <a16:creationId xmlns:a16="http://schemas.microsoft.com/office/drawing/2014/main" id="{BF36C406-BBF5-7EF5-52E0-91ED83D161D0}"/>
                </a:ext>
              </a:extLst>
            </p:cNvPr>
            <p:cNvSpPr txBox="1"/>
            <p:nvPr/>
          </p:nvSpPr>
          <p:spPr>
            <a:xfrm>
              <a:off x="6506352" y="720833"/>
              <a:ext cx="1969408" cy="117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6E70"/>
                </a:buClr>
                <a:buSzPts val="3600"/>
                <a:buFont typeface="Inter"/>
                <a:buNone/>
              </a:pPr>
              <a:r>
                <a:rPr lang="nl-BE" sz="4400" b="1" i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Times New Roman" panose="02020603050405020304" pitchFamily="18" charset="0"/>
                  <a:sym typeface="Inter"/>
                </a:rPr>
                <a:t>˅</a:t>
              </a:r>
              <a:endParaRPr lang="nl-BE" sz="4400" b="1" i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sym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3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1" grpId="0"/>
      <p:bldP spid="43" grpId="0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C9515579-5628-7A9B-DC93-0288F9631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>
            <a:extLst>
              <a:ext uri="{FF2B5EF4-FFF2-40B4-BE49-F238E27FC236}">
                <a16:creationId xmlns:a16="http://schemas.microsoft.com/office/drawing/2014/main" id="{CAA0938F-AD7B-8F44-0523-FFCE19F227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728" t="7445" r="3032" b="7445"/>
          <a:stretch/>
        </p:blipFill>
        <p:spPr>
          <a:xfrm>
            <a:off x="7909784" y="218660"/>
            <a:ext cx="4213169" cy="3548838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8EA10DB-ADC6-2AC4-158B-9BC4CF074E20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720705" y="5539734"/>
            <a:ext cx="8776975" cy="0"/>
          </a:xfrm>
          <a:prstGeom prst="line">
            <a:avLst/>
          </a:prstGeom>
          <a:ln>
            <a:solidFill>
              <a:srgbClr val="5B9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Google Shape;126;p3">
            <a:extLst>
              <a:ext uri="{FF2B5EF4-FFF2-40B4-BE49-F238E27FC236}">
                <a16:creationId xmlns:a16="http://schemas.microsoft.com/office/drawing/2014/main" id="{32D851A9-6D53-F682-2401-BA7CE846B9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1698" y="592555"/>
            <a:ext cx="839625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Hoe werkt het (inkomsten via VPP )</a:t>
            </a:r>
            <a:endParaRPr sz="2400" dirty="0">
              <a:solidFill>
                <a:srgbClr val="7B7B7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7" name="Google Shape;127;p3">
            <a:extLst>
              <a:ext uri="{FF2B5EF4-FFF2-40B4-BE49-F238E27FC236}">
                <a16:creationId xmlns:a16="http://schemas.microsoft.com/office/drawing/2014/main" id="{676BF9B1-1FC8-5CA2-49DD-C482F2CACD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658" y="662277"/>
            <a:ext cx="1301299" cy="3609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troomdiagram: Verbindingslijn 1">
            <a:extLst>
              <a:ext uri="{FF2B5EF4-FFF2-40B4-BE49-F238E27FC236}">
                <a16:creationId xmlns:a16="http://schemas.microsoft.com/office/drawing/2014/main" id="{E7735786-4E44-A519-C486-3C3325A683D7}"/>
              </a:ext>
            </a:extLst>
          </p:cNvPr>
          <p:cNvSpPr/>
          <p:nvPr/>
        </p:nvSpPr>
        <p:spPr>
          <a:xfrm>
            <a:off x="361451" y="5359244"/>
            <a:ext cx="359254" cy="360980"/>
          </a:xfrm>
          <a:prstGeom prst="flowChartConnector">
            <a:avLst/>
          </a:prstGeom>
          <a:noFill/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1B9EAF0D-EDF3-614D-6010-9224B145FBB2}"/>
              </a:ext>
            </a:extLst>
          </p:cNvPr>
          <p:cNvSpPr/>
          <p:nvPr/>
        </p:nvSpPr>
        <p:spPr>
          <a:xfrm>
            <a:off x="1469472" y="5359244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Stroomdiagram: Verbindingslijn 2">
            <a:extLst>
              <a:ext uri="{FF2B5EF4-FFF2-40B4-BE49-F238E27FC236}">
                <a16:creationId xmlns:a16="http://schemas.microsoft.com/office/drawing/2014/main" id="{9CCD4224-F61F-B994-0452-85F65D935A1D}"/>
              </a:ext>
            </a:extLst>
          </p:cNvPr>
          <p:cNvSpPr/>
          <p:nvPr/>
        </p:nvSpPr>
        <p:spPr>
          <a:xfrm>
            <a:off x="2577493" y="5359244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Verbindingslijn 14">
            <a:extLst>
              <a:ext uri="{FF2B5EF4-FFF2-40B4-BE49-F238E27FC236}">
                <a16:creationId xmlns:a16="http://schemas.microsoft.com/office/drawing/2014/main" id="{52106F09-7EB4-DE19-AF43-1703AD686EC8}"/>
              </a:ext>
            </a:extLst>
          </p:cNvPr>
          <p:cNvSpPr/>
          <p:nvPr/>
        </p:nvSpPr>
        <p:spPr>
          <a:xfrm>
            <a:off x="3685514" y="5359244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Verbindingslijn 15">
            <a:extLst>
              <a:ext uri="{FF2B5EF4-FFF2-40B4-BE49-F238E27FC236}">
                <a16:creationId xmlns:a16="http://schemas.microsoft.com/office/drawing/2014/main" id="{F1C630F6-E288-DBAE-3B2B-CC980635349D}"/>
              </a:ext>
            </a:extLst>
          </p:cNvPr>
          <p:cNvSpPr/>
          <p:nvPr/>
        </p:nvSpPr>
        <p:spPr>
          <a:xfrm>
            <a:off x="4793535" y="5359244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Verbindingslijn 17">
            <a:extLst>
              <a:ext uri="{FF2B5EF4-FFF2-40B4-BE49-F238E27FC236}">
                <a16:creationId xmlns:a16="http://schemas.microsoft.com/office/drawing/2014/main" id="{C858AB28-7D81-5DB4-1B16-7EC809461D15}"/>
              </a:ext>
            </a:extLst>
          </p:cNvPr>
          <p:cNvSpPr/>
          <p:nvPr/>
        </p:nvSpPr>
        <p:spPr>
          <a:xfrm>
            <a:off x="7009577" y="5359244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Verbindingslijn 18">
            <a:extLst>
              <a:ext uri="{FF2B5EF4-FFF2-40B4-BE49-F238E27FC236}">
                <a16:creationId xmlns:a16="http://schemas.microsoft.com/office/drawing/2014/main" id="{E076B7E7-A1AA-5D58-3AF3-E85792180055}"/>
              </a:ext>
            </a:extLst>
          </p:cNvPr>
          <p:cNvSpPr/>
          <p:nvPr/>
        </p:nvSpPr>
        <p:spPr>
          <a:xfrm>
            <a:off x="8117598" y="5359244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Google Shape;129;p3">
            <a:extLst>
              <a:ext uri="{FF2B5EF4-FFF2-40B4-BE49-F238E27FC236}">
                <a16:creationId xmlns:a16="http://schemas.microsoft.com/office/drawing/2014/main" id="{D2EFDA68-9A63-3490-8AAC-1D78A66ACA04}"/>
              </a:ext>
            </a:extLst>
          </p:cNvPr>
          <p:cNvSpPr txBox="1"/>
          <p:nvPr/>
        </p:nvSpPr>
        <p:spPr>
          <a:xfrm rot="18959808">
            <a:off x="8916480" y="3646543"/>
            <a:ext cx="3753356" cy="6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200000"/>
              </a:lnSpc>
              <a:buClr>
                <a:srgbClr val="386E70"/>
              </a:buClr>
              <a:buSzPts val="3600"/>
            </a:pP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Afschakelplan</a:t>
            </a:r>
          </a:p>
        </p:txBody>
      </p:sp>
      <p:sp>
        <p:nvSpPr>
          <p:cNvPr id="46" name="Stroomdiagram: Verbindingslijn 45">
            <a:extLst>
              <a:ext uri="{FF2B5EF4-FFF2-40B4-BE49-F238E27FC236}">
                <a16:creationId xmlns:a16="http://schemas.microsoft.com/office/drawing/2014/main" id="{54B7366D-EB7E-DB5F-81FC-3CA242D21D37}"/>
              </a:ext>
            </a:extLst>
          </p:cNvPr>
          <p:cNvSpPr/>
          <p:nvPr/>
        </p:nvSpPr>
        <p:spPr>
          <a:xfrm>
            <a:off x="9199797" y="5359244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Google Shape;129;p3">
            <a:extLst>
              <a:ext uri="{FF2B5EF4-FFF2-40B4-BE49-F238E27FC236}">
                <a16:creationId xmlns:a16="http://schemas.microsoft.com/office/drawing/2014/main" id="{7717AE0B-3A81-CB3B-AFC9-0F4D495D96EB}"/>
              </a:ext>
            </a:extLst>
          </p:cNvPr>
          <p:cNvSpPr txBox="1"/>
          <p:nvPr/>
        </p:nvSpPr>
        <p:spPr>
          <a:xfrm rot="18959808">
            <a:off x="7812976" y="3759529"/>
            <a:ext cx="3753356" cy="54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>
              <a:lnSpc>
                <a:spcPct val="200000"/>
              </a:lnSpc>
              <a:buClr>
                <a:srgbClr val="386E70"/>
              </a:buClr>
              <a:buSzPts val="3600"/>
            </a:pP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Strategische </a:t>
            </a: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r</a:t>
            </a: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eserves</a:t>
            </a:r>
          </a:p>
        </p:txBody>
      </p:sp>
      <p:sp>
        <p:nvSpPr>
          <p:cNvPr id="17" name="Stroomdiagram: Verbindingslijn 16">
            <a:extLst>
              <a:ext uri="{FF2B5EF4-FFF2-40B4-BE49-F238E27FC236}">
                <a16:creationId xmlns:a16="http://schemas.microsoft.com/office/drawing/2014/main" id="{D34F5FCF-8652-491E-C577-CE0A20929B81}"/>
              </a:ext>
            </a:extLst>
          </p:cNvPr>
          <p:cNvSpPr/>
          <p:nvPr/>
        </p:nvSpPr>
        <p:spPr>
          <a:xfrm>
            <a:off x="5901556" y="5359244"/>
            <a:ext cx="359254" cy="36098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5B9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646E5295-5783-BC62-A634-2492896DE99C}"/>
              </a:ext>
            </a:extLst>
          </p:cNvPr>
          <p:cNvGrpSpPr/>
          <p:nvPr/>
        </p:nvGrpSpPr>
        <p:grpSpPr>
          <a:xfrm>
            <a:off x="1418577" y="4726089"/>
            <a:ext cx="1969408" cy="1175675"/>
            <a:chOff x="6506352" y="720833"/>
            <a:chExt cx="1969408" cy="1175675"/>
          </a:xfrm>
        </p:grpSpPr>
        <p:sp>
          <p:nvSpPr>
            <p:cNvPr id="14" name="Stroomdiagram: Verbindingslijn 13">
              <a:extLst>
                <a:ext uri="{FF2B5EF4-FFF2-40B4-BE49-F238E27FC236}">
                  <a16:creationId xmlns:a16="http://schemas.microsoft.com/office/drawing/2014/main" id="{1D70DBEB-279D-299F-759D-FB0B7537A6F2}"/>
                </a:ext>
              </a:extLst>
            </p:cNvPr>
            <p:cNvSpPr/>
            <p:nvPr/>
          </p:nvSpPr>
          <p:spPr>
            <a:xfrm>
              <a:off x="6566242" y="1362388"/>
              <a:ext cx="359254" cy="360980"/>
            </a:xfrm>
            <a:prstGeom prst="flowChartConnector">
              <a:avLst/>
            </a:prstGeom>
            <a:solidFill>
              <a:srgbClr val="5B909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0" name="Google Shape;129;p3">
              <a:extLst>
                <a:ext uri="{FF2B5EF4-FFF2-40B4-BE49-F238E27FC236}">
                  <a16:creationId xmlns:a16="http://schemas.microsoft.com/office/drawing/2014/main" id="{480CEDBE-2CB6-1203-EB99-6801DD07B59C}"/>
                </a:ext>
              </a:extLst>
            </p:cNvPr>
            <p:cNvSpPr txBox="1"/>
            <p:nvPr/>
          </p:nvSpPr>
          <p:spPr>
            <a:xfrm>
              <a:off x="6506352" y="720833"/>
              <a:ext cx="1969408" cy="117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6E70"/>
                </a:buClr>
                <a:buSzPts val="3600"/>
                <a:buFont typeface="Inter"/>
                <a:buNone/>
              </a:pPr>
              <a:r>
                <a:rPr lang="nl-BE" sz="4400" b="1" i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Times New Roman" panose="02020603050405020304" pitchFamily="18" charset="0"/>
                  <a:sym typeface="Inter"/>
                </a:rPr>
                <a:t>˅</a:t>
              </a:r>
              <a:endParaRPr lang="nl-BE" sz="4400" b="1" i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sym typeface="Inter"/>
              </a:endParaRPr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FE39F743-8BFA-2364-9619-B66651A1BDDF}"/>
              </a:ext>
            </a:extLst>
          </p:cNvPr>
          <p:cNvGrpSpPr/>
          <p:nvPr/>
        </p:nvGrpSpPr>
        <p:grpSpPr>
          <a:xfrm>
            <a:off x="3623679" y="4717498"/>
            <a:ext cx="1969408" cy="1175675"/>
            <a:chOff x="6506352" y="720833"/>
            <a:chExt cx="1969408" cy="1175675"/>
          </a:xfrm>
        </p:grpSpPr>
        <p:sp>
          <p:nvSpPr>
            <p:cNvPr id="22" name="Stroomdiagram: Verbindingslijn 21">
              <a:extLst>
                <a:ext uri="{FF2B5EF4-FFF2-40B4-BE49-F238E27FC236}">
                  <a16:creationId xmlns:a16="http://schemas.microsoft.com/office/drawing/2014/main" id="{D8B1E626-0CBD-5A7D-63B2-7CC171C1ECF8}"/>
                </a:ext>
              </a:extLst>
            </p:cNvPr>
            <p:cNvSpPr/>
            <p:nvPr/>
          </p:nvSpPr>
          <p:spPr>
            <a:xfrm>
              <a:off x="6566242" y="1362388"/>
              <a:ext cx="359254" cy="360980"/>
            </a:xfrm>
            <a:prstGeom prst="flowChartConnector">
              <a:avLst/>
            </a:prstGeom>
            <a:solidFill>
              <a:srgbClr val="5B909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3" name="Google Shape;129;p3">
              <a:extLst>
                <a:ext uri="{FF2B5EF4-FFF2-40B4-BE49-F238E27FC236}">
                  <a16:creationId xmlns:a16="http://schemas.microsoft.com/office/drawing/2014/main" id="{EBED9447-B115-35A8-3834-16EC55788EAA}"/>
                </a:ext>
              </a:extLst>
            </p:cNvPr>
            <p:cNvSpPr txBox="1"/>
            <p:nvPr/>
          </p:nvSpPr>
          <p:spPr>
            <a:xfrm>
              <a:off x="6506352" y="720833"/>
              <a:ext cx="1969408" cy="117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6E70"/>
                </a:buClr>
                <a:buSzPts val="3600"/>
                <a:buFont typeface="Inter"/>
                <a:buNone/>
              </a:pPr>
              <a:r>
                <a:rPr lang="nl-BE" sz="4400" b="1" i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Times New Roman" panose="02020603050405020304" pitchFamily="18" charset="0"/>
                  <a:sym typeface="Inter"/>
                </a:rPr>
                <a:t>˅</a:t>
              </a:r>
              <a:endParaRPr lang="nl-BE" sz="4400" b="1" i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sym typeface="Inter"/>
              </a:endParaRPr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D25B0A9F-A527-2036-C1F5-6C256255B0DA}"/>
              </a:ext>
            </a:extLst>
          </p:cNvPr>
          <p:cNvGrpSpPr/>
          <p:nvPr/>
        </p:nvGrpSpPr>
        <p:grpSpPr>
          <a:xfrm>
            <a:off x="4735656" y="4738416"/>
            <a:ext cx="1969408" cy="1175675"/>
            <a:chOff x="6506352" y="720833"/>
            <a:chExt cx="1969408" cy="1175675"/>
          </a:xfrm>
        </p:grpSpPr>
        <p:sp>
          <p:nvSpPr>
            <p:cNvPr id="25" name="Stroomdiagram: Verbindingslijn 24">
              <a:extLst>
                <a:ext uri="{FF2B5EF4-FFF2-40B4-BE49-F238E27FC236}">
                  <a16:creationId xmlns:a16="http://schemas.microsoft.com/office/drawing/2014/main" id="{CE2FC37A-EC94-0ADE-2FB0-995671851B93}"/>
                </a:ext>
              </a:extLst>
            </p:cNvPr>
            <p:cNvSpPr/>
            <p:nvPr/>
          </p:nvSpPr>
          <p:spPr>
            <a:xfrm>
              <a:off x="6566242" y="1362388"/>
              <a:ext cx="359254" cy="360980"/>
            </a:xfrm>
            <a:prstGeom prst="flowChartConnector">
              <a:avLst/>
            </a:prstGeom>
            <a:solidFill>
              <a:srgbClr val="5B909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6" name="Google Shape;129;p3">
              <a:extLst>
                <a:ext uri="{FF2B5EF4-FFF2-40B4-BE49-F238E27FC236}">
                  <a16:creationId xmlns:a16="http://schemas.microsoft.com/office/drawing/2014/main" id="{60F3F5E2-96FD-4C48-8F33-8A9097A1064C}"/>
                </a:ext>
              </a:extLst>
            </p:cNvPr>
            <p:cNvSpPr txBox="1"/>
            <p:nvPr/>
          </p:nvSpPr>
          <p:spPr>
            <a:xfrm>
              <a:off x="6506352" y="720833"/>
              <a:ext cx="1969408" cy="117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6E70"/>
                </a:buClr>
                <a:buSzPts val="3600"/>
                <a:buFont typeface="Inter"/>
                <a:buNone/>
              </a:pPr>
              <a:r>
                <a:rPr lang="nl-BE" sz="4400" b="1" i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Times New Roman" panose="02020603050405020304" pitchFamily="18" charset="0"/>
                  <a:sym typeface="Inter"/>
                </a:rPr>
                <a:t>˅</a:t>
              </a:r>
              <a:endParaRPr lang="nl-BE" sz="4400" b="1" i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sym typeface="Inter"/>
              </a:endParaRPr>
            </a:p>
          </p:txBody>
        </p:sp>
      </p:grpSp>
      <p:pic>
        <p:nvPicPr>
          <p:cNvPr id="1028" name="Picture 4" descr="Timer, ios 7 interface-symbool Iconen | Gratis Download">
            <a:extLst>
              <a:ext uri="{FF2B5EF4-FFF2-40B4-BE49-F238E27FC236}">
                <a16:creationId xmlns:a16="http://schemas.microsoft.com/office/drawing/2014/main" id="{E8B75F8D-45B0-3A20-CA00-82E706CB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99" y="5335557"/>
            <a:ext cx="394802" cy="3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imer, ios 7 interface-symbool Iconen | Gratis Download">
            <a:extLst>
              <a:ext uri="{FF2B5EF4-FFF2-40B4-BE49-F238E27FC236}">
                <a16:creationId xmlns:a16="http://schemas.microsoft.com/office/drawing/2014/main" id="{473714D9-46C8-E825-5F65-43D8A72C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82" y="5348852"/>
            <a:ext cx="394802" cy="3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63;p5">
            <a:extLst>
              <a:ext uri="{FF2B5EF4-FFF2-40B4-BE49-F238E27FC236}">
                <a16:creationId xmlns:a16="http://schemas.microsoft.com/office/drawing/2014/main" id="{FF754C2E-D108-472D-29EC-C255FA32BD0D}"/>
              </a:ext>
            </a:extLst>
          </p:cNvPr>
          <p:cNvSpPr/>
          <p:nvPr/>
        </p:nvSpPr>
        <p:spPr>
          <a:xfrm>
            <a:off x="6705064" y="1199686"/>
            <a:ext cx="1218524" cy="1237817"/>
          </a:xfrm>
          <a:custGeom>
            <a:avLst/>
            <a:gdLst/>
            <a:ahLst/>
            <a:cxnLst/>
            <a:rect l="l" t="t" r="r" b="b"/>
            <a:pathLst>
              <a:path w="508189" h="508189" extrusionOk="0">
                <a:moveTo>
                  <a:pt x="508189" y="254095"/>
                </a:moveTo>
                <a:cubicBezTo>
                  <a:pt x="508189" y="394427"/>
                  <a:pt x="394427" y="508189"/>
                  <a:pt x="254095" y="508189"/>
                </a:cubicBezTo>
                <a:cubicBezTo>
                  <a:pt x="113762" y="508189"/>
                  <a:pt x="0" y="394427"/>
                  <a:pt x="0" y="254095"/>
                </a:cubicBezTo>
                <a:cubicBezTo>
                  <a:pt x="0" y="113762"/>
                  <a:pt x="113762" y="0"/>
                  <a:pt x="254095" y="0"/>
                </a:cubicBezTo>
                <a:cubicBezTo>
                  <a:pt x="394427" y="0"/>
                  <a:pt x="508189" y="113762"/>
                  <a:pt x="508189" y="254095"/>
                </a:cubicBezTo>
                <a:close/>
              </a:path>
            </a:pathLst>
          </a:custGeom>
          <a:solidFill>
            <a:srgbClr val="F7BB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00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gemiddeld</a:t>
            </a:r>
            <a:br>
              <a:rPr lang="nl-BE" sz="100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nl-BE" sz="1800" b="1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+€</a:t>
            </a:r>
            <a:r>
              <a:rPr lang="nl-BE" sz="1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296</a:t>
            </a:r>
            <a:endParaRPr lang="nl-BE" sz="1800" b="1" i="0" u="none" strike="noStrike" cap="none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0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(</a:t>
            </a:r>
            <a:r>
              <a:rPr lang="nl-BE" sz="1000" b="1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grid</a:t>
            </a:r>
            <a:r>
              <a:rPr lang="nl-BE" sz="10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nl-BE" sz="1000" b="1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balancing</a:t>
            </a:r>
            <a:r>
              <a:rPr lang="nl-BE" sz="10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)</a:t>
            </a:r>
            <a:endParaRPr sz="1000" b="1" dirty="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73F7D7F1-077C-F228-054F-8841EF31442E}"/>
              </a:ext>
            </a:extLst>
          </p:cNvPr>
          <p:cNvSpPr txBox="1"/>
          <p:nvPr/>
        </p:nvSpPr>
        <p:spPr>
          <a:xfrm>
            <a:off x="-150864" y="4447684"/>
            <a:ext cx="1543548" cy="89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Weken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maanden</a:t>
            </a:r>
          </a:p>
        </p:txBody>
      </p:sp>
      <p:sp>
        <p:nvSpPr>
          <p:cNvPr id="6" name="Google Shape;129;p3">
            <a:extLst>
              <a:ext uri="{FF2B5EF4-FFF2-40B4-BE49-F238E27FC236}">
                <a16:creationId xmlns:a16="http://schemas.microsoft.com/office/drawing/2014/main" id="{B80C8F2A-0EA8-E0EA-5C8C-930A8E6B64B1}"/>
              </a:ext>
            </a:extLst>
          </p:cNvPr>
          <p:cNvSpPr txBox="1"/>
          <p:nvPr/>
        </p:nvSpPr>
        <p:spPr>
          <a:xfrm>
            <a:off x="3710224" y="4621371"/>
            <a:ext cx="82891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Nu</a:t>
            </a:r>
            <a:endParaRPr lang="nl-BE" sz="14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" name="Google Shape;129;p3">
            <a:extLst>
              <a:ext uri="{FF2B5EF4-FFF2-40B4-BE49-F238E27FC236}">
                <a16:creationId xmlns:a16="http://schemas.microsoft.com/office/drawing/2014/main" id="{4CD5FFA3-67FB-0AD9-F2E4-99F1483FE457}"/>
              </a:ext>
            </a:extLst>
          </p:cNvPr>
          <p:cNvSpPr txBox="1"/>
          <p:nvPr/>
        </p:nvSpPr>
        <p:spPr>
          <a:xfrm>
            <a:off x="4503542" y="4621372"/>
            <a:ext cx="82891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+ 4-30s</a:t>
            </a:r>
            <a:endParaRPr lang="nl-BE" sz="14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129;p3">
            <a:extLst>
              <a:ext uri="{FF2B5EF4-FFF2-40B4-BE49-F238E27FC236}">
                <a16:creationId xmlns:a16="http://schemas.microsoft.com/office/drawing/2014/main" id="{10ACE24D-5A54-F103-A25A-D653937529D8}"/>
              </a:ext>
            </a:extLst>
          </p:cNvPr>
          <p:cNvSpPr txBox="1"/>
          <p:nvPr/>
        </p:nvSpPr>
        <p:spPr>
          <a:xfrm>
            <a:off x="5644412" y="4627649"/>
            <a:ext cx="82891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+ 5 m</a:t>
            </a:r>
            <a:endParaRPr lang="nl-BE" sz="14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129;p3">
            <a:extLst>
              <a:ext uri="{FF2B5EF4-FFF2-40B4-BE49-F238E27FC236}">
                <a16:creationId xmlns:a16="http://schemas.microsoft.com/office/drawing/2014/main" id="{9759487C-872E-6621-8AA8-AA184B233B20}"/>
              </a:ext>
            </a:extLst>
          </p:cNvPr>
          <p:cNvSpPr txBox="1"/>
          <p:nvPr/>
        </p:nvSpPr>
        <p:spPr>
          <a:xfrm>
            <a:off x="6639100" y="4645339"/>
            <a:ext cx="90994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+ 30 min</a:t>
            </a:r>
          </a:p>
        </p:txBody>
      </p:sp>
      <p:sp>
        <p:nvSpPr>
          <p:cNvPr id="11" name="Google Shape;129;p3">
            <a:extLst>
              <a:ext uri="{FF2B5EF4-FFF2-40B4-BE49-F238E27FC236}">
                <a16:creationId xmlns:a16="http://schemas.microsoft.com/office/drawing/2014/main" id="{4CD809BC-7ADF-4D65-A3FA-96B4687C7315}"/>
              </a:ext>
            </a:extLst>
          </p:cNvPr>
          <p:cNvSpPr txBox="1"/>
          <p:nvPr/>
        </p:nvSpPr>
        <p:spPr>
          <a:xfrm>
            <a:off x="1340659" y="4626220"/>
            <a:ext cx="154354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- 24 h</a:t>
            </a:r>
          </a:p>
        </p:txBody>
      </p:sp>
      <p:sp>
        <p:nvSpPr>
          <p:cNvPr id="12" name="Google Shape;129;p3">
            <a:extLst>
              <a:ext uri="{FF2B5EF4-FFF2-40B4-BE49-F238E27FC236}">
                <a16:creationId xmlns:a16="http://schemas.microsoft.com/office/drawing/2014/main" id="{6E86742B-0E44-3B29-E98E-402C58F41909}"/>
              </a:ext>
            </a:extLst>
          </p:cNvPr>
          <p:cNvSpPr txBox="1"/>
          <p:nvPr/>
        </p:nvSpPr>
        <p:spPr>
          <a:xfrm>
            <a:off x="2424385" y="4626398"/>
            <a:ext cx="882556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- 15 m</a:t>
            </a:r>
          </a:p>
        </p:txBody>
      </p:sp>
    </p:spTree>
    <p:extLst>
      <p:ext uri="{BB962C8B-B14F-4D97-AF65-F5344CB8AC3E}">
        <p14:creationId xmlns:p14="http://schemas.microsoft.com/office/powerpoint/2010/main" val="23460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1845464" y="650524"/>
            <a:ext cx="741549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Optimaliseert op alle opportuniteiten én tegelijk</a:t>
            </a:r>
            <a:endParaRPr dirty="0"/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658" y="662277"/>
            <a:ext cx="1301299" cy="36098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/>
          <p:nvPr/>
        </p:nvSpPr>
        <p:spPr>
          <a:xfrm>
            <a:off x="1237261" y="4971624"/>
            <a:ext cx="1633562" cy="1538951"/>
          </a:xfrm>
          <a:custGeom>
            <a:avLst/>
            <a:gdLst/>
            <a:ahLst/>
            <a:cxnLst/>
            <a:rect l="l" t="t" r="r" b="b"/>
            <a:pathLst>
              <a:path w="508189" h="508189" extrusionOk="0">
                <a:moveTo>
                  <a:pt x="508189" y="254095"/>
                </a:moveTo>
                <a:cubicBezTo>
                  <a:pt x="508189" y="394427"/>
                  <a:pt x="394427" y="508189"/>
                  <a:pt x="254095" y="508189"/>
                </a:cubicBezTo>
                <a:cubicBezTo>
                  <a:pt x="113762" y="508189"/>
                  <a:pt x="0" y="394427"/>
                  <a:pt x="0" y="254095"/>
                </a:cubicBezTo>
                <a:cubicBezTo>
                  <a:pt x="0" y="113762"/>
                  <a:pt x="113762" y="0"/>
                  <a:pt x="254095" y="0"/>
                </a:cubicBezTo>
                <a:cubicBezTo>
                  <a:pt x="394427" y="0"/>
                  <a:pt x="508189" y="113762"/>
                  <a:pt x="508189" y="254095"/>
                </a:cubicBezTo>
                <a:close/>
              </a:path>
            </a:pathLst>
          </a:custGeom>
          <a:solidFill>
            <a:srgbClr val="F7BB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00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gemiddeld</a:t>
            </a:r>
            <a:br>
              <a:rPr lang="nl-BE" sz="100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nl-BE" sz="1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lang="nl-BE" sz="1800" b="1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€</a:t>
            </a:r>
            <a:r>
              <a:rPr lang="nl-BE" sz="1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439</a:t>
            </a:r>
            <a:endParaRPr sz="1800" b="1" i="0" u="none" strike="noStrike" cap="none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00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In </a:t>
            </a:r>
            <a:r>
              <a:rPr lang="nl-BE" sz="10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2024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0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(batterij, dynamisch tarief)</a:t>
            </a:r>
            <a:endParaRPr dirty="0"/>
          </a:p>
        </p:txBody>
      </p:sp>
      <p:sp>
        <p:nvSpPr>
          <p:cNvPr id="163" name="Google Shape;163;p5"/>
          <p:cNvSpPr/>
          <p:nvPr/>
        </p:nvSpPr>
        <p:spPr>
          <a:xfrm>
            <a:off x="8788461" y="4109273"/>
            <a:ext cx="1218524" cy="1237817"/>
          </a:xfrm>
          <a:custGeom>
            <a:avLst/>
            <a:gdLst/>
            <a:ahLst/>
            <a:cxnLst/>
            <a:rect l="l" t="t" r="r" b="b"/>
            <a:pathLst>
              <a:path w="508189" h="508189" extrusionOk="0">
                <a:moveTo>
                  <a:pt x="508189" y="254095"/>
                </a:moveTo>
                <a:cubicBezTo>
                  <a:pt x="508189" y="394427"/>
                  <a:pt x="394427" y="508189"/>
                  <a:pt x="254095" y="508189"/>
                </a:cubicBezTo>
                <a:cubicBezTo>
                  <a:pt x="113762" y="508189"/>
                  <a:pt x="0" y="394427"/>
                  <a:pt x="0" y="254095"/>
                </a:cubicBezTo>
                <a:cubicBezTo>
                  <a:pt x="0" y="113762"/>
                  <a:pt x="113762" y="0"/>
                  <a:pt x="254095" y="0"/>
                </a:cubicBezTo>
                <a:cubicBezTo>
                  <a:pt x="394427" y="0"/>
                  <a:pt x="508189" y="113762"/>
                  <a:pt x="508189" y="254095"/>
                </a:cubicBezTo>
                <a:close/>
              </a:path>
            </a:pathLst>
          </a:custGeom>
          <a:solidFill>
            <a:srgbClr val="F7BB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00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gemiddeld</a:t>
            </a:r>
            <a:br>
              <a:rPr lang="nl-BE" sz="100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nl-BE" sz="1800" b="1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+€</a:t>
            </a:r>
            <a:r>
              <a:rPr lang="nl-BE" sz="1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296</a:t>
            </a:r>
            <a:endParaRPr lang="nl-BE" sz="1800" b="1" i="0" u="none" strike="noStrike" cap="none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Google Shape;140;p4">
            <a:extLst>
              <a:ext uri="{FF2B5EF4-FFF2-40B4-BE49-F238E27FC236}">
                <a16:creationId xmlns:a16="http://schemas.microsoft.com/office/drawing/2014/main" id="{6C5207C0-6960-B99F-4149-B053E351A3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655" y="2568595"/>
            <a:ext cx="4428555" cy="269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225BA9-A02E-834B-24D5-2F9F609AE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920" y="1098487"/>
            <a:ext cx="5568513" cy="2884892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65B2BA3-9221-D422-BE8E-D5025456B38A}"/>
              </a:ext>
            </a:extLst>
          </p:cNvPr>
          <p:cNvCxnSpPr>
            <a:cxnSpLocks/>
          </p:cNvCxnSpPr>
          <p:nvPr/>
        </p:nvCxnSpPr>
        <p:spPr>
          <a:xfrm flipH="1">
            <a:off x="3134264" y="1875826"/>
            <a:ext cx="2971810" cy="16234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B0F2186-81C5-4A9A-5B91-314665A9EFD5}"/>
              </a:ext>
            </a:extLst>
          </p:cNvPr>
          <p:cNvCxnSpPr>
            <a:cxnSpLocks/>
          </p:cNvCxnSpPr>
          <p:nvPr/>
        </p:nvCxnSpPr>
        <p:spPr>
          <a:xfrm>
            <a:off x="3076575" y="1875826"/>
            <a:ext cx="0" cy="1100737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258;p11">
            <a:extLst>
              <a:ext uri="{FF2B5EF4-FFF2-40B4-BE49-F238E27FC236}">
                <a16:creationId xmlns:a16="http://schemas.microsoft.com/office/drawing/2014/main" id="{C9CCB1E6-2398-10C3-E5AD-886DF5AD7D9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7618" y="3006669"/>
            <a:ext cx="1636912" cy="33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A09A913-5204-B8F8-80F8-0EDCB0BAC8E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824" b="5572"/>
          <a:stretch/>
        </p:blipFill>
        <p:spPr>
          <a:xfrm>
            <a:off x="5414727" y="3258457"/>
            <a:ext cx="1406092" cy="26539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/>
          <p:nvPr/>
        </p:nvSpPr>
        <p:spPr>
          <a:xfrm>
            <a:off x="895855" y="4147323"/>
            <a:ext cx="1362864" cy="942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5873028" y="5089427"/>
            <a:ext cx="1026752" cy="614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471948" y="2664525"/>
            <a:ext cx="11480145" cy="86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Wat brengt dit voor jou?</a:t>
            </a:r>
            <a:endParaRPr dirty="0">
              <a:solidFill>
                <a:srgbClr val="7B7B7B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50BF8331-40A3-DCEF-5D9A-72411AE55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>
            <a:extLst>
              <a:ext uri="{FF2B5EF4-FFF2-40B4-BE49-F238E27FC236}">
                <a16:creationId xmlns:a16="http://schemas.microsoft.com/office/drawing/2014/main" id="{D91C9D7E-A99C-D288-C720-6D582A49A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032" y="584056"/>
            <a:ext cx="73424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7B7B7B"/>
              </a:buClr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sym typeface="Inter"/>
              </a:rPr>
              <a:t>Een aantal voorbeelden</a:t>
            </a:r>
            <a:r>
              <a:rPr lang="nl-BE" sz="2400" dirty="0">
                <a:solidFill>
                  <a:srgbClr val="7B7B7B"/>
                </a:solidFill>
                <a:highlight>
                  <a:schemeClr val="dk1"/>
                </a:highlight>
                <a:latin typeface="Inter"/>
                <a:ea typeface="Inter"/>
                <a:cs typeface="Inter"/>
                <a:sym typeface="Inter"/>
              </a:rPr>
              <a:t>	</a:t>
            </a:r>
            <a:endParaRPr sz="2400" dirty="0">
              <a:solidFill>
                <a:srgbClr val="7B7B7B"/>
              </a:solidFill>
              <a:highlight>
                <a:schemeClr val="dk1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F2BC699-26CF-5313-7791-CE219DD6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32" y="1264476"/>
            <a:ext cx="4905411" cy="35814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9FFC816-0142-28B7-6FD9-4EAC7CD8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760" y="1464502"/>
            <a:ext cx="4819685" cy="3381400"/>
          </a:xfrm>
          <a:prstGeom prst="rect">
            <a:avLst/>
          </a:prstGeom>
        </p:spPr>
      </p:pic>
      <p:sp>
        <p:nvSpPr>
          <p:cNvPr id="10" name="Google Shape;243;p10">
            <a:extLst>
              <a:ext uri="{FF2B5EF4-FFF2-40B4-BE49-F238E27FC236}">
                <a16:creationId xmlns:a16="http://schemas.microsoft.com/office/drawing/2014/main" id="{0AAB9111-1C57-106F-88EA-D6BB53E60DF9}"/>
              </a:ext>
            </a:extLst>
          </p:cNvPr>
          <p:cNvSpPr txBox="1">
            <a:spLocks/>
          </p:cNvSpPr>
          <p:nvPr/>
        </p:nvSpPr>
        <p:spPr>
          <a:xfrm>
            <a:off x="7044906" y="5890804"/>
            <a:ext cx="5654810" cy="86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7B7B7B"/>
              </a:buClr>
              <a:buFont typeface="Inter"/>
              <a:buNone/>
            </a:pPr>
            <a:r>
              <a:rPr lang="nl-NL" sz="16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Vraag straks jouw simulatie op maat</a:t>
            </a:r>
          </a:p>
        </p:txBody>
      </p:sp>
    </p:spTree>
    <p:extLst>
      <p:ext uri="{BB962C8B-B14F-4D97-AF65-F5344CB8AC3E}">
        <p14:creationId xmlns:p14="http://schemas.microsoft.com/office/powerpoint/2010/main" val="286348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2;p11">
            <a:extLst>
              <a:ext uri="{FF2B5EF4-FFF2-40B4-BE49-F238E27FC236}">
                <a16:creationId xmlns:a16="http://schemas.microsoft.com/office/drawing/2014/main" id="{EBCA92E1-594D-931F-357D-3C62496852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5926" y="4597448"/>
            <a:ext cx="929805" cy="178635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1"/>
          <p:cNvSpPr txBox="1">
            <a:spLocks noGrp="1"/>
          </p:cNvSpPr>
          <p:nvPr>
            <p:ph type="title"/>
          </p:nvPr>
        </p:nvSpPr>
        <p:spPr>
          <a:xfrm>
            <a:off x="366032" y="584056"/>
            <a:ext cx="73424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Waarde creatie en visualisatie</a:t>
            </a:r>
            <a:endParaRPr sz="2400" dirty="0">
              <a:solidFill>
                <a:srgbClr val="7B7B7B"/>
              </a:solidFill>
              <a:highlight>
                <a:schemeClr val="dk1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967" y="4592677"/>
            <a:ext cx="880438" cy="17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2088" y="4592677"/>
            <a:ext cx="898866" cy="17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4897" y="4547771"/>
            <a:ext cx="929805" cy="17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2062" y="1156756"/>
            <a:ext cx="1636912" cy="33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405" y="4577882"/>
            <a:ext cx="880438" cy="17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656" y="4773017"/>
            <a:ext cx="749402" cy="141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7310" y="1156756"/>
            <a:ext cx="1636912" cy="33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64419" y="1502897"/>
            <a:ext cx="1382693" cy="248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9;p3">
            <a:extLst>
              <a:ext uri="{FF2B5EF4-FFF2-40B4-BE49-F238E27FC236}">
                <a16:creationId xmlns:a16="http://schemas.microsoft.com/office/drawing/2014/main" id="{0C192317-4042-A2DF-8A3B-45D6A8BBE8F6}"/>
              </a:ext>
            </a:extLst>
          </p:cNvPr>
          <p:cNvSpPr txBox="1"/>
          <p:nvPr/>
        </p:nvSpPr>
        <p:spPr>
          <a:xfrm>
            <a:off x="7255185" y="1276254"/>
            <a:ext cx="4530410" cy="351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NL" sz="1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myFlexiO App is de gebruikersinterface voor alle verbonden toestellen: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11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BE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lang="nl-BE" sz="1100" i="1" dirty="0" err="1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Realtime</a:t>
            </a:r>
            <a:r>
              <a:rPr lang="nl-BE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 gegevens (synchronisatie @ 10 sec)</a:t>
            </a: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BE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Historische gegevens (dag, maand, jaar)</a:t>
            </a: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BE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Besparingen (PV, batterij, EV, tarief)</a:t>
            </a: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BE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Verdiensten</a:t>
            </a: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BE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Aansturing laadpaal</a:t>
            </a: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endParaRPr lang="en-US" b="1" i="1" dirty="0">
              <a:solidFill>
                <a:srgbClr val="386E70"/>
              </a:solidFill>
              <a:latin typeface="Inter"/>
              <a:ea typeface="Inter"/>
              <a:sym typeface="Inter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7E07B9-39E6-F468-5C28-2225E90620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0471" y="1460139"/>
            <a:ext cx="1422297" cy="2602354"/>
          </a:xfrm>
          <a:prstGeom prst="rect">
            <a:avLst/>
          </a:prstGeom>
        </p:spPr>
      </p:pic>
      <p:pic>
        <p:nvPicPr>
          <p:cNvPr id="7" name="Google Shape;258;p11">
            <a:extLst>
              <a:ext uri="{FF2B5EF4-FFF2-40B4-BE49-F238E27FC236}">
                <a16:creationId xmlns:a16="http://schemas.microsoft.com/office/drawing/2014/main" id="{622D248E-C64D-4114-9A9F-7E2F0E2D36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558" y="1173916"/>
            <a:ext cx="1636912" cy="33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5E59294-FA3C-6514-2904-E346694CB7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950" y="1521256"/>
            <a:ext cx="1393825" cy="209506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64C0A67-3653-915A-6B57-2520D9F03A0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9824" b="5572"/>
          <a:stretch/>
        </p:blipFill>
        <p:spPr>
          <a:xfrm>
            <a:off x="2864419" y="1408544"/>
            <a:ext cx="1406092" cy="265394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4029704-9634-FBFA-B904-2F817B5CAF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6507" y="4734695"/>
            <a:ext cx="760522" cy="115493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67B1F1C-CAF6-DCAB-492D-342370B26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10495"/>
          <a:stretch/>
        </p:blipFill>
        <p:spPr>
          <a:xfrm>
            <a:off x="480628" y="4734695"/>
            <a:ext cx="749458" cy="132638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5684A28-1E25-91B0-AA18-235343065E7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b="5983"/>
          <a:stretch/>
        </p:blipFill>
        <p:spPr>
          <a:xfrm>
            <a:off x="3418004" y="4756708"/>
            <a:ext cx="767968" cy="105671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A63DEEE-6596-8436-4ADA-0ADCDFA52B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09911" y="4725535"/>
            <a:ext cx="718081" cy="142869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DC9AA49-13C1-4807-5473-22D9554705B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43944"/>
          <a:stretch/>
        </p:blipFill>
        <p:spPr>
          <a:xfrm>
            <a:off x="6472964" y="4793204"/>
            <a:ext cx="740460" cy="61461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8DD82A67-00A4-5043-9B6F-217BBAE4D7C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74030"/>
          <a:stretch/>
        </p:blipFill>
        <p:spPr>
          <a:xfrm>
            <a:off x="2012953" y="5623830"/>
            <a:ext cx="724357" cy="58006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21A81A3-EECF-13A2-D1E0-F0B6173F885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74030"/>
          <a:stretch/>
        </p:blipFill>
        <p:spPr>
          <a:xfrm>
            <a:off x="3429342" y="5701244"/>
            <a:ext cx="724357" cy="502655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3D1BBC5F-29C5-D73E-B1D1-8BDDBAB96D9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74030"/>
          <a:stretch/>
        </p:blipFill>
        <p:spPr>
          <a:xfrm>
            <a:off x="6472964" y="4855369"/>
            <a:ext cx="746802" cy="1418575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5B22265E-1680-A046-D5AF-3E48B51DC96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2292" t="5263" r="11813" b="44302"/>
          <a:stretch/>
        </p:blipFill>
        <p:spPr>
          <a:xfrm>
            <a:off x="6472964" y="4915491"/>
            <a:ext cx="751172" cy="739149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875B1B6-C011-D69F-3E6E-6C841D521EE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1178" t="88459" r="10793" b="-262"/>
          <a:stretch/>
        </p:blipFill>
        <p:spPr>
          <a:xfrm>
            <a:off x="6472964" y="6074556"/>
            <a:ext cx="751172" cy="1682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CC25AFBD-926A-1A3F-8D82-94AC36CC5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>
            <a:extLst>
              <a:ext uri="{FF2B5EF4-FFF2-40B4-BE49-F238E27FC236}">
                <a16:creationId xmlns:a16="http://schemas.microsoft.com/office/drawing/2014/main" id="{4ECA1EBE-35EB-955B-E979-177AB0B3FF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032" y="584056"/>
            <a:ext cx="73424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Een dienstverlening zonder verbintenissen</a:t>
            </a:r>
            <a:endParaRPr sz="2400" dirty="0">
              <a:solidFill>
                <a:srgbClr val="7B7B7B"/>
              </a:solidFill>
              <a:highlight>
                <a:schemeClr val="dk1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129;p3">
            <a:extLst>
              <a:ext uri="{FF2B5EF4-FFF2-40B4-BE49-F238E27FC236}">
                <a16:creationId xmlns:a16="http://schemas.microsoft.com/office/drawing/2014/main" id="{3592E266-0C04-0821-61D0-2A1833816589}"/>
              </a:ext>
            </a:extLst>
          </p:cNvPr>
          <p:cNvSpPr txBox="1"/>
          <p:nvPr/>
        </p:nvSpPr>
        <p:spPr>
          <a:xfrm>
            <a:off x="6490955" y="1670525"/>
            <a:ext cx="5177761" cy="351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sz="18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GRATIS bestaat niet</a:t>
            </a:r>
            <a:endParaRPr sz="18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BE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Ofwel betaal je dit bij aankoop ofwel maandelijks</a:t>
            </a: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BE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Maandelijkse bijdrage van 9,95€ voor sturing van de batterij</a:t>
            </a: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BE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Maandelijkse bijdrage van 4,95€ voor sturing van de laadpaal)</a:t>
            </a: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BE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- 15 dagen opzeg termijn</a:t>
            </a: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BE" sz="11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besparingen en verdiensten</a:t>
            </a: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endParaRPr lang="nl-BE" sz="11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r">
              <a:lnSpc>
                <a:spcPct val="250000"/>
              </a:lnSpc>
              <a:buClr>
                <a:srgbClr val="386E70"/>
              </a:buClr>
              <a:buSzPts val="3600"/>
            </a:pPr>
            <a:endParaRPr lang="en-US" b="1" i="1" dirty="0">
              <a:solidFill>
                <a:srgbClr val="386E70"/>
              </a:solidFill>
              <a:latin typeface="Inter"/>
              <a:ea typeface="Inter"/>
              <a:sym typeface="Inter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D9D3DC-0398-A5A0-22F4-A6FDDE0A9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788" y="3809659"/>
            <a:ext cx="4584589" cy="27556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73CBCCC-137E-E664-8884-3F5DFCCED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16" y="1156756"/>
            <a:ext cx="458458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F0D6EF78-2C3B-0103-CA25-AE05E4F88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>
            <a:extLst>
              <a:ext uri="{FF2B5EF4-FFF2-40B4-BE49-F238E27FC236}">
                <a16:creationId xmlns:a16="http://schemas.microsoft.com/office/drawing/2014/main" id="{1499B446-EA0C-B5C7-6200-F79CF8BA822A}"/>
              </a:ext>
            </a:extLst>
          </p:cNvPr>
          <p:cNvSpPr/>
          <p:nvPr/>
        </p:nvSpPr>
        <p:spPr>
          <a:xfrm>
            <a:off x="895855" y="4147323"/>
            <a:ext cx="1362864" cy="942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>
            <a:extLst>
              <a:ext uri="{FF2B5EF4-FFF2-40B4-BE49-F238E27FC236}">
                <a16:creationId xmlns:a16="http://schemas.microsoft.com/office/drawing/2014/main" id="{FA22B1AD-5B82-8858-2A89-A21B1A3F3B7B}"/>
              </a:ext>
            </a:extLst>
          </p:cNvPr>
          <p:cNvSpPr/>
          <p:nvPr/>
        </p:nvSpPr>
        <p:spPr>
          <a:xfrm>
            <a:off x="5873028" y="5089427"/>
            <a:ext cx="1026752" cy="614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>
            <a:extLst>
              <a:ext uri="{FF2B5EF4-FFF2-40B4-BE49-F238E27FC236}">
                <a16:creationId xmlns:a16="http://schemas.microsoft.com/office/drawing/2014/main" id="{B1EAA53D-B0FA-684B-6D32-F19B1E8EF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353" y="2831302"/>
            <a:ext cx="11647293" cy="86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Waarom ?</a:t>
            </a:r>
            <a:endParaRPr dirty="0">
              <a:solidFill>
                <a:srgbClr val="7B7B7B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884440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5CD7C746-D70C-C3BC-FE3A-4BF19663C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>
            <a:extLst>
              <a:ext uri="{FF2B5EF4-FFF2-40B4-BE49-F238E27FC236}">
                <a16:creationId xmlns:a16="http://schemas.microsoft.com/office/drawing/2014/main" id="{36741088-B5FE-1646-CF63-87923712E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032" y="584056"/>
            <a:ext cx="73424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Praktische info</a:t>
            </a:r>
            <a:endParaRPr sz="2400" dirty="0">
              <a:solidFill>
                <a:srgbClr val="7B7B7B"/>
              </a:solidFill>
              <a:highlight>
                <a:schemeClr val="dk1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372036-7E97-36E9-D95E-626733D5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96" y="2075769"/>
            <a:ext cx="4130378" cy="256368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4AC92E3-6257-C977-6700-378E4C85CD5D}"/>
              </a:ext>
            </a:extLst>
          </p:cNvPr>
          <p:cNvSpPr txBox="1"/>
          <p:nvPr/>
        </p:nvSpPr>
        <p:spPr>
          <a:xfrm>
            <a:off x="1322058" y="4770184"/>
            <a:ext cx="3088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https://nl.docs.lifepowr.io/user/v1/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889AA1C-4DBE-CC8C-ECC2-79451A598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984" y="714788"/>
            <a:ext cx="7210016" cy="54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5394F7DF-7CFF-8FAB-70BA-874882D83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26;p3">
            <a:extLst>
              <a:ext uri="{FF2B5EF4-FFF2-40B4-BE49-F238E27FC236}">
                <a16:creationId xmlns:a16="http://schemas.microsoft.com/office/drawing/2014/main" id="{1915642C-7F60-9B21-B86D-C59C6D4B4665}"/>
              </a:ext>
            </a:extLst>
          </p:cNvPr>
          <p:cNvSpPr txBox="1">
            <a:spLocks/>
          </p:cNvSpPr>
          <p:nvPr/>
        </p:nvSpPr>
        <p:spPr>
          <a:xfrm>
            <a:off x="382204" y="595903"/>
            <a:ext cx="59106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7B7B7B"/>
              </a:buClr>
              <a:buFont typeface="Inter"/>
              <a:buNone/>
            </a:pPr>
            <a:r>
              <a:rPr lang="nl-BE" sz="240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Hoe werkt het elektriciteitsnet ?</a:t>
            </a:r>
            <a:endParaRPr lang="nl-BE" sz="2400" dirty="0">
              <a:solidFill>
                <a:srgbClr val="7B7B7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0" name="Picture 2" descr="Thuisbatterij 2.0 = slim, lucratief en duurzaam – Groenerleven.be">
            <a:extLst>
              <a:ext uri="{FF2B5EF4-FFF2-40B4-BE49-F238E27FC236}">
                <a16:creationId xmlns:a16="http://schemas.microsoft.com/office/drawing/2014/main" id="{3D4D6B47-A59C-37A0-D13E-DE697DF1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98428"/>
            <a:ext cx="97536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0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816C9CA0-3706-CBE2-D2EC-AEEF00E99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huisbatterij 2.0 = slim, lucratief en duurzaam – Groenerleven.be">
            <a:extLst>
              <a:ext uri="{FF2B5EF4-FFF2-40B4-BE49-F238E27FC236}">
                <a16:creationId xmlns:a16="http://schemas.microsoft.com/office/drawing/2014/main" id="{A5366C18-65CF-1B76-3425-004798537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5421" r="38778" b="22850"/>
          <a:stretch/>
        </p:blipFill>
        <p:spPr bwMode="auto">
          <a:xfrm>
            <a:off x="6879329" y="750255"/>
            <a:ext cx="1947025" cy="19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26;p3">
            <a:extLst>
              <a:ext uri="{FF2B5EF4-FFF2-40B4-BE49-F238E27FC236}">
                <a16:creationId xmlns:a16="http://schemas.microsoft.com/office/drawing/2014/main" id="{70E89A70-4CF2-A526-976B-56CF37EEE0A8}"/>
              </a:ext>
            </a:extLst>
          </p:cNvPr>
          <p:cNvSpPr txBox="1">
            <a:spLocks/>
          </p:cNvSpPr>
          <p:nvPr/>
        </p:nvSpPr>
        <p:spPr>
          <a:xfrm>
            <a:off x="382204" y="595903"/>
            <a:ext cx="59106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7B7B7B"/>
              </a:buClr>
              <a:buFont typeface="Inter"/>
              <a:buNone/>
            </a:pPr>
            <a:r>
              <a:rPr lang="nl-BE" sz="240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Hoe werkt het elektriciteitsnet ?</a:t>
            </a:r>
            <a:endParaRPr lang="nl-BE" sz="2400" dirty="0">
              <a:solidFill>
                <a:srgbClr val="7B7B7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57D2974-64C3-1F18-D6C5-347A5F39164D}"/>
              </a:ext>
            </a:extLst>
          </p:cNvPr>
          <p:cNvGrpSpPr/>
          <p:nvPr/>
        </p:nvGrpSpPr>
        <p:grpSpPr>
          <a:xfrm>
            <a:off x="778565" y="2494739"/>
            <a:ext cx="10525085" cy="2704091"/>
            <a:chOff x="361451" y="2748142"/>
            <a:chExt cx="10921752" cy="2972082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819CA20C-3C7E-C451-AB76-AF04DEBDDBDB}"/>
                </a:ext>
              </a:extLst>
            </p:cNvPr>
            <p:cNvCxnSpPr>
              <a:cxnSpLocks/>
              <a:stCxn id="2" idx="6"/>
            </p:cNvCxnSpPr>
            <p:nvPr/>
          </p:nvCxnSpPr>
          <p:spPr>
            <a:xfrm>
              <a:off x="720705" y="5539734"/>
              <a:ext cx="8776975" cy="0"/>
            </a:xfrm>
            <a:prstGeom prst="line">
              <a:avLst/>
            </a:prstGeom>
            <a:ln>
              <a:solidFill>
                <a:srgbClr val="5B9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Stroomdiagram: Verbindingslijn 1">
              <a:extLst>
                <a:ext uri="{FF2B5EF4-FFF2-40B4-BE49-F238E27FC236}">
                  <a16:creationId xmlns:a16="http://schemas.microsoft.com/office/drawing/2014/main" id="{9098BF32-3639-5F0D-8777-F4B6595C8A77}"/>
                </a:ext>
              </a:extLst>
            </p:cNvPr>
            <p:cNvSpPr/>
            <p:nvPr/>
          </p:nvSpPr>
          <p:spPr>
            <a:xfrm>
              <a:off x="361451" y="5359244"/>
              <a:ext cx="359254" cy="360980"/>
            </a:xfrm>
            <a:prstGeom prst="flowChartConnector">
              <a:avLst/>
            </a:prstGeom>
            <a:noFill/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" name="Stroomdiagram: Verbindingslijn 3">
              <a:extLst>
                <a:ext uri="{FF2B5EF4-FFF2-40B4-BE49-F238E27FC236}">
                  <a16:creationId xmlns:a16="http://schemas.microsoft.com/office/drawing/2014/main" id="{BB0A2C6D-D60A-41D7-484D-5452BBC141DF}"/>
                </a:ext>
              </a:extLst>
            </p:cNvPr>
            <p:cNvSpPr/>
            <p:nvPr/>
          </p:nvSpPr>
          <p:spPr>
            <a:xfrm>
              <a:off x="1469472" y="5359244"/>
              <a:ext cx="359254" cy="3609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" name="Stroomdiagram: Verbindingslijn 2">
              <a:extLst>
                <a:ext uri="{FF2B5EF4-FFF2-40B4-BE49-F238E27FC236}">
                  <a16:creationId xmlns:a16="http://schemas.microsoft.com/office/drawing/2014/main" id="{09DAC320-8BAC-9834-8C0A-885BE1981AE6}"/>
                </a:ext>
              </a:extLst>
            </p:cNvPr>
            <p:cNvSpPr/>
            <p:nvPr/>
          </p:nvSpPr>
          <p:spPr>
            <a:xfrm>
              <a:off x="2577493" y="5359244"/>
              <a:ext cx="359254" cy="3609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5" name="Stroomdiagram: Verbindingslijn 14">
              <a:extLst>
                <a:ext uri="{FF2B5EF4-FFF2-40B4-BE49-F238E27FC236}">
                  <a16:creationId xmlns:a16="http://schemas.microsoft.com/office/drawing/2014/main" id="{E989996E-7CE3-CD38-1A68-37F1D39493F1}"/>
                </a:ext>
              </a:extLst>
            </p:cNvPr>
            <p:cNvSpPr/>
            <p:nvPr/>
          </p:nvSpPr>
          <p:spPr>
            <a:xfrm>
              <a:off x="3685514" y="5359244"/>
              <a:ext cx="359254" cy="360980"/>
            </a:xfrm>
            <a:prstGeom prst="flowChartConnector">
              <a:avLst/>
            </a:prstGeom>
            <a:solidFill>
              <a:srgbClr val="5B909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6" name="Stroomdiagram: Verbindingslijn 15">
              <a:extLst>
                <a:ext uri="{FF2B5EF4-FFF2-40B4-BE49-F238E27FC236}">
                  <a16:creationId xmlns:a16="http://schemas.microsoft.com/office/drawing/2014/main" id="{13896ACA-D589-EDD8-CDF6-5FAF117ACA44}"/>
                </a:ext>
              </a:extLst>
            </p:cNvPr>
            <p:cNvSpPr/>
            <p:nvPr/>
          </p:nvSpPr>
          <p:spPr>
            <a:xfrm>
              <a:off x="4793535" y="5359244"/>
              <a:ext cx="359254" cy="3609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8" name="Stroomdiagram: Verbindingslijn 17">
              <a:extLst>
                <a:ext uri="{FF2B5EF4-FFF2-40B4-BE49-F238E27FC236}">
                  <a16:creationId xmlns:a16="http://schemas.microsoft.com/office/drawing/2014/main" id="{551B31AB-91E2-FAE0-32DA-C77E5B661D6C}"/>
                </a:ext>
              </a:extLst>
            </p:cNvPr>
            <p:cNvSpPr/>
            <p:nvPr/>
          </p:nvSpPr>
          <p:spPr>
            <a:xfrm>
              <a:off x="7009577" y="5359244"/>
              <a:ext cx="359254" cy="3609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9" name="Stroomdiagram: Verbindingslijn 18">
              <a:extLst>
                <a:ext uri="{FF2B5EF4-FFF2-40B4-BE49-F238E27FC236}">
                  <a16:creationId xmlns:a16="http://schemas.microsoft.com/office/drawing/2014/main" id="{42C5ED56-86E2-35C2-5673-1BCBBDEF9404}"/>
                </a:ext>
              </a:extLst>
            </p:cNvPr>
            <p:cNvSpPr/>
            <p:nvPr/>
          </p:nvSpPr>
          <p:spPr>
            <a:xfrm>
              <a:off x="8117598" y="5359244"/>
              <a:ext cx="359254" cy="3609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2" name="Google Shape;129;p3">
              <a:extLst>
                <a:ext uri="{FF2B5EF4-FFF2-40B4-BE49-F238E27FC236}">
                  <a16:creationId xmlns:a16="http://schemas.microsoft.com/office/drawing/2014/main" id="{D2865B55-3A49-D1A0-165B-E9F8A04399B6}"/>
                </a:ext>
              </a:extLst>
            </p:cNvPr>
            <p:cNvSpPr txBox="1"/>
            <p:nvPr/>
          </p:nvSpPr>
          <p:spPr>
            <a:xfrm rot="18959808">
              <a:off x="9142867" y="4206824"/>
              <a:ext cx="2140336" cy="626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 fontScale="92500" lnSpcReduction="10000"/>
            </a:bodyPr>
            <a:lstStyle/>
            <a:p>
              <a:pPr>
                <a:lnSpc>
                  <a:spcPct val="200000"/>
                </a:lnSpc>
                <a:buClr>
                  <a:srgbClr val="386E70"/>
                </a:buClr>
                <a:buSzPts val="3600"/>
              </a:pPr>
              <a:r>
                <a:rPr lang="nl-BE" sz="1400" i="1" dirty="0">
                  <a:solidFill>
                    <a:srgbClr val="386E70"/>
                  </a:solidFill>
                  <a:latin typeface="Inter"/>
                  <a:ea typeface="Inter"/>
                  <a:cs typeface="Inter"/>
                  <a:sym typeface="Inter"/>
                </a:rPr>
                <a:t>afschakelplan</a:t>
              </a:r>
            </a:p>
          </p:txBody>
        </p:sp>
        <p:sp>
          <p:nvSpPr>
            <p:cNvPr id="46" name="Stroomdiagram: Verbindingslijn 45">
              <a:extLst>
                <a:ext uri="{FF2B5EF4-FFF2-40B4-BE49-F238E27FC236}">
                  <a16:creationId xmlns:a16="http://schemas.microsoft.com/office/drawing/2014/main" id="{FD96D48C-2A73-19D1-5FC2-1227948E3060}"/>
                </a:ext>
              </a:extLst>
            </p:cNvPr>
            <p:cNvSpPr/>
            <p:nvPr/>
          </p:nvSpPr>
          <p:spPr>
            <a:xfrm>
              <a:off x="9199797" y="5359244"/>
              <a:ext cx="359254" cy="3609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7" name="Google Shape;129;p3">
              <a:extLst>
                <a:ext uri="{FF2B5EF4-FFF2-40B4-BE49-F238E27FC236}">
                  <a16:creationId xmlns:a16="http://schemas.microsoft.com/office/drawing/2014/main" id="{1CD535BA-4DF4-6DC8-70E3-F17105B218F2}"/>
                </a:ext>
              </a:extLst>
            </p:cNvPr>
            <p:cNvSpPr txBox="1"/>
            <p:nvPr/>
          </p:nvSpPr>
          <p:spPr>
            <a:xfrm rot="18959808">
              <a:off x="8004676" y="4027231"/>
              <a:ext cx="2593296" cy="545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200000"/>
                </a:lnSpc>
                <a:buClr>
                  <a:srgbClr val="386E70"/>
                </a:buClr>
                <a:buSzPts val="3600"/>
              </a:pPr>
              <a:r>
                <a:rPr lang="nl-BE" sz="1300" i="1" dirty="0">
                  <a:solidFill>
                    <a:srgbClr val="386E70"/>
                  </a:solidFill>
                  <a:latin typeface="Inter"/>
                  <a:ea typeface="Inter"/>
                  <a:cs typeface="Inter"/>
                  <a:sym typeface="Inter"/>
                </a:rPr>
                <a:t>Strategische reserves</a:t>
              </a:r>
            </a:p>
          </p:txBody>
        </p:sp>
        <p:sp>
          <p:nvSpPr>
            <p:cNvPr id="17" name="Stroomdiagram: Verbindingslijn 16">
              <a:extLst>
                <a:ext uri="{FF2B5EF4-FFF2-40B4-BE49-F238E27FC236}">
                  <a16:creationId xmlns:a16="http://schemas.microsoft.com/office/drawing/2014/main" id="{51E110DC-BE2A-0EC6-A900-D037C5E8F834}"/>
                </a:ext>
              </a:extLst>
            </p:cNvPr>
            <p:cNvSpPr/>
            <p:nvPr/>
          </p:nvSpPr>
          <p:spPr>
            <a:xfrm>
              <a:off x="5901556" y="5359244"/>
              <a:ext cx="359254" cy="3609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5B9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5" name="Right Brace 2">
              <a:extLst>
                <a:ext uri="{FF2B5EF4-FFF2-40B4-BE49-F238E27FC236}">
                  <a16:creationId xmlns:a16="http://schemas.microsoft.com/office/drawing/2014/main" id="{DA617C36-EB8B-D3A3-D2BF-5B383D8021DB}"/>
                </a:ext>
              </a:extLst>
            </p:cNvPr>
            <p:cNvSpPr/>
            <p:nvPr/>
          </p:nvSpPr>
          <p:spPr>
            <a:xfrm rot="16200000">
              <a:off x="7392194" y="709842"/>
              <a:ext cx="435445" cy="5836395"/>
            </a:xfrm>
            <a:prstGeom prst="rightBrace">
              <a:avLst>
                <a:gd name="adj1" fmla="val 27082"/>
                <a:gd name="adj2" fmla="val 50000"/>
              </a:avLst>
            </a:prstGeom>
            <a:ln w="31750">
              <a:solidFill>
                <a:srgbClr val="5B9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5B9091"/>
                </a:solidFill>
              </a:endParaRPr>
            </a:p>
          </p:txBody>
        </p:sp>
        <p:sp>
          <p:nvSpPr>
            <p:cNvPr id="8" name="Google Shape;129;p3">
              <a:extLst>
                <a:ext uri="{FF2B5EF4-FFF2-40B4-BE49-F238E27FC236}">
                  <a16:creationId xmlns:a16="http://schemas.microsoft.com/office/drawing/2014/main" id="{A10D0161-A7AB-BDA8-44AE-6C29613A234B}"/>
                </a:ext>
              </a:extLst>
            </p:cNvPr>
            <p:cNvSpPr txBox="1"/>
            <p:nvPr/>
          </p:nvSpPr>
          <p:spPr>
            <a:xfrm>
              <a:off x="920144" y="2804058"/>
              <a:ext cx="2016603" cy="626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 fontScale="92500" lnSpcReduction="10000"/>
            </a:bodyPr>
            <a:lstStyle/>
            <a:p>
              <a:pPr lvl="1" algn="ctr">
                <a:lnSpc>
                  <a:spcPct val="200000"/>
                </a:lnSpc>
                <a:buClr>
                  <a:srgbClr val="386E70"/>
                </a:buClr>
                <a:buSzPts val="3600"/>
              </a:pPr>
              <a:r>
                <a:rPr lang="nl-BE" i="1" dirty="0">
                  <a:solidFill>
                    <a:srgbClr val="386E70"/>
                  </a:solidFill>
                  <a:latin typeface="Inter"/>
                  <a:ea typeface="Inter"/>
                  <a:sym typeface="Inter"/>
                </a:rPr>
                <a:t>Energieleverancier</a:t>
              </a:r>
            </a:p>
          </p:txBody>
        </p:sp>
        <p:sp>
          <p:nvSpPr>
            <p:cNvPr id="9" name="Google Shape;129;p3">
              <a:extLst>
                <a:ext uri="{FF2B5EF4-FFF2-40B4-BE49-F238E27FC236}">
                  <a16:creationId xmlns:a16="http://schemas.microsoft.com/office/drawing/2014/main" id="{9DDD3EEB-A44B-0126-7552-BADF169916DE}"/>
                </a:ext>
              </a:extLst>
            </p:cNvPr>
            <p:cNvSpPr txBox="1"/>
            <p:nvPr/>
          </p:nvSpPr>
          <p:spPr>
            <a:xfrm>
              <a:off x="7014661" y="2748142"/>
              <a:ext cx="2223120" cy="626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 fontScale="92500" lnSpcReduction="10000"/>
            </a:bodyPr>
            <a:lstStyle/>
            <a:p>
              <a:pPr lvl="1">
                <a:lnSpc>
                  <a:spcPct val="200000"/>
                </a:lnSpc>
                <a:buClr>
                  <a:srgbClr val="386E70"/>
                </a:buClr>
                <a:buSzPts val="3600"/>
              </a:pPr>
              <a:r>
                <a:rPr lang="nl-BE" i="1" dirty="0">
                  <a:solidFill>
                    <a:srgbClr val="386E70"/>
                  </a:solidFill>
                  <a:latin typeface="Inter"/>
                  <a:ea typeface="Inter"/>
                  <a:sym typeface="Inter"/>
                </a:rPr>
                <a:t>Netbeheerder</a:t>
              </a:r>
            </a:p>
          </p:txBody>
        </p:sp>
        <p:sp>
          <p:nvSpPr>
            <p:cNvPr id="11" name="Right Brace 2">
              <a:extLst>
                <a:ext uri="{FF2B5EF4-FFF2-40B4-BE49-F238E27FC236}">
                  <a16:creationId xmlns:a16="http://schemas.microsoft.com/office/drawing/2014/main" id="{95165892-A857-CAF7-B31D-733D9AEE481F}"/>
                </a:ext>
              </a:extLst>
            </p:cNvPr>
            <p:cNvSpPr/>
            <p:nvPr/>
          </p:nvSpPr>
          <p:spPr>
            <a:xfrm rot="16200000">
              <a:off x="1656187" y="2361825"/>
              <a:ext cx="418012" cy="2549865"/>
            </a:xfrm>
            <a:prstGeom prst="rightBrace">
              <a:avLst>
                <a:gd name="adj1" fmla="val 27082"/>
                <a:gd name="adj2" fmla="val 50000"/>
              </a:avLst>
            </a:prstGeom>
            <a:ln w="31750">
              <a:solidFill>
                <a:srgbClr val="5B9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5B9091"/>
                </a:solidFill>
              </a:endParaRPr>
            </a:p>
          </p:txBody>
        </p:sp>
      </p:grpSp>
      <p:sp>
        <p:nvSpPr>
          <p:cNvPr id="14" name="Google Shape;129;p3">
            <a:extLst>
              <a:ext uri="{FF2B5EF4-FFF2-40B4-BE49-F238E27FC236}">
                <a16:creationId xmlns:a16="http://schemas.microsoft.com/office/drawing/2014/main" id="{7FE8CBC1-E624-F7BF-11D5-EA8ECAC85F5D}"/>
              </a:ext>
            </a:extLst>
          </p:cNvPr>
          <p:cNvSpPr txBox="1"/>
          <p:nvPr/>
        </p:nvSpPr>
        <p:spPr>
          <a:xfrm>
            <a:off x="136684" y="3878529"/>
            <a:ext cx="1543548" cy="89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Weken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maanden</a:t>
            </a:r>
          </a:p>
        </p:txBody>
      </p:sp>
      <p:sp>
        <p:nvSpPr>
          <p:cNvPr id="20" name="Google Shape;129;p3">
            <a:extLst>
              <a:ext uri="{FF2B5EF4-FFF2-40B4-BE49-F238E27FC236}">
                <a16:creationId xmlns:a16="http://schemas.microsoft.com/office/drawing/2014/main" id="{00530000-A7FD-853B-869F-7412266F08FD}"/>
              </a:ext>
            </a:extLst>
          </p:cNvPr>
          <p:cNvSpPr txBox="1"/>
          <p:nvPr/>
        </p:nvSpPr>
        <p:spPr>
          <a:xfrm>
            <a:off x="3997772" y="4052216"/>
            <a:ext cx="82891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Nu</a:t>
            </a:r>
            <a:endParaRPr lang="nl-BE" sz="14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" name="Google Shape;129;p3">
            <a:extLst>
              <a:ext uri="{FF2B5EF4-FFF2-40B4-BE49-F238E27FC236}">
                <a16:creationId xmlns:a16="http://schemas.microsoft.com/office/drawing/2014/main" id="{B736A227-0324-32EE-EF66-B6507F725C61}"/>
              </a:ext>
            </a:extLst>
          </p:cNvPr>
          <p:cNvSpPr txBox="1"/>
          <p:nvPr/>
        </p:nvSpPr>
        <p:spPr>
          <a:xfrm>
            <a:off x="4791090" y="4052217"/>
            <a:ext cx="82891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+ 4-30s</a:t>
            </a:r>
            <a:endParaRPr lang="nl-BE" sz="14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" name="Google Shape;129;p3">
            <a:extLst>
              <a:ext uri="{FF2B5EF4-FFF2-40B4-BE49-F238E27FC236}">
                <a16:creationId xmlns:a16="http://schemas.microsoft.com/office/drawing/2014/main" id="{EB84028D-0333-F835-DD43-9F8BE7067EA1}"/>
              </a:ext>
            </a:extLst>
          </p:cNvPr>
          <p:cNvSpPr txBox="1"/>
          <p:nvPr/>
        </p:nvSpPr>
        <p:spPr>
          <a:xfrm>
            <a:off x="6032079" y="5340186"/>
            <a:ext cx="82891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endParaRPr lang="nl-BE" sz="14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" name="Google Shape;129;p3">
            <a:extLst>
              <a:ext uri="{FF2B5EF4-FFF2-40B4-BE49-F238E27FC236}">
                <a16:creationId xmlns:a16="http://schemas.microsoft.com/office/drawing/2014/main" id="{B03FAD5C-254C-D7BA-7318-CA4885FBD3ED}"/>
              </a:ext>
            </a:extLst>
          </p:cNvPr>
          <p:cNvSpPr txBox="1"/>
          <p:nvPr/>
        </p:nvSpPr>
        <p:spPr>
          <a:xfrm>
            <a:off x="5931960" y="4058494"/>
            <a:ext cx="82891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+ 5 m</a:t>
            </a:r>
            <a:endParaRPr lang="nl-BE" sz="14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" name="Google Shape;129;p3">
            <a:extLst>
              <a:ext uri="{FF2B5EF4-FFF2-40B4-BE49-F238E27FC236}">
                <a16:creationId xmlns:a16="http://schemas.microsoft.com/office/drawing/2014/main" id="{7C5EB7AF-B7BB-2C21-FD61-E8C4CF446BFA}"/>
              </a:ext>
            </a:extLst>
          </p:cNvPr>
          <p:cNvSpPr txBox="1"/>
          <p:nvPr/>
        </p:nvSpPr>
        <p:spPr>
          <a:xfrm>
            <a:off x="6926648" y="4076184"/>
            <a:ext cx="90994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+ 30 min</a:t>
            </a:r>
          </a:p>
        </p:txBody>
      </p:sp>
      <p:pic>
        <p:nvPicPr>
          <p:cNvPr id="26" name="Picture 2" descr="Thuisbatterij 2.0 = slim, lucratief en duurzaam – Groenerleven.be">
            <a:extLst>
              <a:ext uri="{FF2B5EF4-FFF2-40B4-BE49-F238E27FC236}">
                <a16:creationId xmlns:a16="http://schemas.microsoft.com/office/drawing/2014/main" id="{F08D12C8-817B-070E-76BF-92805A599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2" t="14807" r="471" b="25348"/>
          <a:stretch/>
        </p:blipFill>
        <p:spPr bwMode="auto">
          <a:xfrm>
            <a:off x="1167887" y="1290462"/>
            <a:ext cx="2169636" cy="13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9;p3">
            <a:extLst>
              <a:ext uri="{FF2B5EF4-FFF2-40B4-BE49-F238E27FC236}">
                <a16:creationId xmlns:a16="http://schemas.microsoft.com/office/drawing/2014/main" id="{BC3629EE-E3C6-4191-35AB-EC84C8A6C2C3}"/>
              </a:ext>
            </a:extLst>
          </p:cNvPr>
          <p:cNvSpPr txBox="1"/>
          <p:nvPr/>
        </p:nvSpPr>
        <p:spPr>
          <a:xfrm>
            <a:off x="1628207" y="4057065"/>
            <a:ext cx="154354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- 24 h</a:t>
            </a:r>
          </a:p>
        </p:txBody>
      </p:sp>
      <p:sp>
        <p:nvSpPr>
          <p:cNvPr id="10" name="Google Shape;129;p3">
            <a:extLst>
              <a:ext uri="{FF2B5EF4-FFF2-40B4-BE49-F238E27FC236}">
                <a16:creationId xmlns:a16="http://schemas.microsoft.com/office/drawing/2014/main" id="{A23D3723-90B5-2B1F-26A5-C194B75D5A97}"/>
              </a:ext>
            </a:extLst>
          </p:cNvPr>
          <p:cNvSpPr txBox="1"/>
          <p:nvPr/>
        </p:nvSpPr>
        <p:spPr>
          <a:xfrm>
            <a:off x="2711933" y="4057243"/>
            <a:ext cx="882556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r>
              <a:rPr lang="nl-BE" sz="14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- 15 m</a:t>
            </a:r>
          </a:p>
        </p:txBody>
      </p:sp>
    </p:spTree>
    <p:extLst>
      <p:ext uri="{BB962C8B-B14F-4D97-AF65-F5344CB8AC3E}">
        <p14:creationId xmlns:p14="http://schemas.microsoft.com/office/powerpoint/2010/main" val="320648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4D77FFDF-3D2E-6789-8361-BC0CB486D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>
            <a:extLst>
              <a:ext uri="{FF2B5EF4-FFF2-40B4-BE49-F238E27FC236}">
                <a16:creationId xmlns:a16="http://schemas.microsoft.com/office/drawing/2014/main" id="{C065F520-C2A7-68A8-E035-EBC7222CFB6F}"/>
              </a:ext>
            </a:extLst>
          </p:cNvPr>
          <p:cNvSpPr/>
          <p:nvPr/>
        </p:nvSpPr>
        <p:spPr>
          <a:xfrm>
            <a:off x="895855" y="4147323"/>
            <a:ext cx="1362864" cy="942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>
            <a:extLst>
              <a:ext uri="{FF2B5EF4-FFF2-40B4-BE49-F238E27FC236}">
                <a16:creationId xmlns:a16="http://schemas.microsoft.com/office/drawing/2014/main" id="{D5BF8C60-01E3-FEFB-CA30-C776484DF032}"/>
              </a:ext>
            </a:extLst>
          </p:cNvPr>
          <p:cNvSpPr/>
          <p:nvPr/>
        </p:nvSpPr>
        <p:spPr>
          <a:xfrm>
            <a:off x="5873028" y="5089427"/>
            <a:ext cx="1026752" cy="614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>
            <a:extLst>
              <a:ext uri="{FF2B5EF4-FFF2-40B4-BE49-F238E27FC236}">
                <a16:creationId xmlns:a16="http://schemas.microsoft.com/office/drawing/2014/main" id="{CF406D37-B86E-009F-D060-F2A167BAD1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204" y="595903"/>
            <a:ext cx="59106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Uitdaging</a:t>
            </a:r>
            <a:endParaRPr sz="2400" dirty="0">
              <a:solidFill>
                <a:srgbClr val="7B7B7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129;p3">
            <a:extLst>
              <a:ext uri="{FF2B5EF4-FFF2-40B4-BE49-F238E27FC236}">
                <a16:creationId xmlns:a16="http://schemas.microsoft.com/office/drawing/2014/main" id="{5FFD7758-0FD3-D022-2AD6-C8FCF24DCB72}"/>
              </a:ext>
            </a:extLst>
          </p:cNvPr>
          <p:cNvSpPr txBox="1"/>
          <p:nvPr/>
        </p:nvSpPr>
        <p:spPr>
          <a:xfrm>
            <a:off x="382204" y="1290026"/>
            <a:ext cx="5397494" cy="451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Hernieuwbare energie opschalen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investeringen in het elektriciteitsnet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Kosten onder controle houden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Groot deel van onvoorspelbaarheid : huishoudens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endParaRPr lang="nl-NL" sz="13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Google Shape;126;p3">
            <a:extLst>
              <a:ext uri="{FF2B5EF4-FFF2-40B4-BE49-F238E27FC236}">
                <a16:creationId xmlns:a16="http://schemas.microsoft.com/office/drawing/2014/main" id="{6EE086D6-D763-4E6D-0477-FEE61737008C}"/>
              </a:ext>
            </a:extLst>
          </p:cNvPr>
          <p:cNvSpPr txBox="1">
            <a:spLocks/>
          </p:cNvSpPr>
          <p:nvPr/>
        </p:nvSpPr>
        <p:spPr>
          <a:xfrm>
            <a:off x="6096000" y="595903"/>
            <a:ext cx="59106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7B7B7B"/>
              </a:buClr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Oplossing</a:t>
            </a:r>
          </a:p>
        </p:txBody>
      </p:sp>
      <p:sp>
        <p:nvSpPr>
          <p:cNvPr id="4" name="Google Shape;129;p3">
            <a:extLst>
              <a:ext uri="{FF2B5EF4-FFF2-40B4-BE49-F238E27FC236}">
                <a16:creationId xmlns:a16="http://schemas.microsoft.com/office/drawing/2014/main" id="{347B24C1-4AB4-A996-CF7C-1AEF60F23E84}"/>
              </a:ext>
            </a:extLst>
          </p:cNvPr>
          <p:cNvSpPr txBox="1"/>
          <p:nvPr/>
        </p:nvSpPr>
        <p:spPr>
          <a:xfrm>
            <a:off x="6096000" y="1272995"/>
            <a:ext cx="6231381" cy="172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Introductie capaciteitstarief (2023)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Introductie van de digitale meter (2025)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 - beter inzicht in de voorspelling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Wie verbruikt op goed moment wordt beloond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- Wie verbruikt op slecht moment wordt “gestraft”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endParaRPr lang="nl-NL" sz="13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50" name="Picture 2" descr="Geração Distribuída | Geração Distribuída">
            <a:extLst>
              <a:ext uri="{FF2B5EF4-FFF2-40B4-BE49-F238E27FC236}">
                <a16:creationId xmlns:a16="http://schemas.microsoft.com/office/drawing/2014/main" id="{4AE82531-11B6-AC1D-EDE5-DD3735BE4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7" b="19943"/>
          <a:stretch/>
        </p:blipFill>
        <p:spPr bwMode="auto">
          <a:xfrm>
            <a:off x="3068877" y="3780560"/>
            <a:ext cx="4062295" cy="271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6A2C4D02-9FFB-8F56-67F7-80E1F934C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>
            <a:extLst>
              <a:ext uri="{FF2B5EF4-FFF2-40B4-BE49-F238E27FC236}">
                <a16:creationId xmlns:a16="http://schemas.microsoft.com/office/drawing/2014/main" id="{DB1CA995-997D-3B58-A296-2FD5036DE6A9}"/>
              </a:ext>
            </a:extLst>
          </p:cNvPr>
          <p:cNvSpPr/>
          <p:nvPr/>
        </p:nvSpPr>
        <p:spPr>
          <a:xfrm>
            <a:off x="895855" y="4147323"/>
            <a:ext cx="1362864" cy="942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>
            <a:extLst>
              <a:ext uri="{FF2B5EF4-FFF2-40B4-BE49-F238E27FC236}">
                <a16:creationId xmlns:a16="http://schemas.microsoft.com/office/drawing/2014/main" id="{8BF6ABA3-A759-C9D8-BBD8-9058FFD97F06}"/>
              </a:ext>
            </a:extLst>
          </p:cNvPr>
          <p:cNvSpPr/>
          <p:nvPr/>
        </p:nvSpPr>
        <p:spPr>
          <a:xfrm>
            <a:off x="5873028" y="5089427"/>
            <a:ext cx="1026752" cy="614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>
            <a:extLst>
              <a:ext uri="{FF2B5EF4-FFF2-40B4-BE49-F238E27FC236}">
                <a16:creationId xmlns:a16="http://schemas.microsoft.com/office/drawing/2014/main" id="{697028D5-5270-FF30-70AD-82AEDC761D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948" y="2664525"/>
            <a:ext cx="11480145" cy="86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600"/>
              <a:buFont typeface="Inter"/>
              <a:buNone/>
            </a:pPr>
            <a:r>
              <a:rPr lang="nl-BE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Opportuniteiten ?</a:t>
            </a:r>
            <a:endParaRPr dirty="0">
              <a:solidFill>
                <a:srgbClr val="7B7B7B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94857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18067C65-DB19-B406-1853-9B73CF86D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26;p3">
            <a:extLst>
              <a:ext uri="{FF2B5EF4-FFF2-40B4-BE49-F238E27FC236}">
                <a16:creationId xmlns:a16="http://schemas.microsoft.com/office/drawing/2014/main" id="{C4FBA39B-ADBF-F38D-B478-D39F89CBC867}"/>
              </a:ext>
            </a:extLst>
          </p:cNvPr>
          <p:cNvSpPr txBox="1">
            <a:spLocks/>
          </p:cNvSpPr>
          <p:nvPr/>
        </p:nvSpPr>
        <p:spPr>
          <a:xfrm>
            <a:off x="382204" y="595903"/>
            <a:ext cx="59106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7B7B7B"/>
              </a:buClr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Flexibiliteit = de sleutel !</a:t>
            </a:r>
          </a:p>
        </p:txBody>
      </p:sp>
      <p:sp>
        <p:nvSpPr>
          <p:cNvPr id="22" name="Google Shape;129;p3">
            <a:extLst>
              <a:ext uri="{FF2B5EF4-FFF2-40B4-BE49-F238E27FC236}">
                <a16:creationId xmlns:a16="http://schemas.microsoft.com/office/drawing/2014/main" id="{FBB5C34C-7291-60D8-6F8C-F67187F7FA55}"/>
              </a:ext>
            </a:extLst>
          </p:cNvPr>
          <p:cNvSpPr txBox="1"/>
          <p:nvPr/>
        </p:nvSpPr>
        <p:spPr>
          <a:xfrm>
            <a:off x="6032079" y="5340186"/>
            <a:ext cx="82891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endParaRPr lang="nl-BE" sz="14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129;p3">
            <a:extLst>
              <a:ext uri="{FF2B5EF4-FFF2-40B4-BE49-F238E27FC236}">
                <a16:creationId xmlns:a16="http://schemas.microsoft.com/office/drawing/2014/main" id="{8568ACDD-0C29-36CD-CEA2-F10EB9489BDB}"/>
              </a:ext>
            </a:extLst>
          </p:cNvPr>
          <p:cNvSpPr txBox="1"/>
          <p:nvPr/>
        </p:nvSpPr>
        <p:spPr>
          <a:xfrm>
            <a:off x="382203" y="1036331"/>
            <a:ext cx="7930538" cy="62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Dynamische energieprijzen : besparingen op de energiefactuur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endParaRPr lang="nl-NL" sz="13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endParaRPr lang="nl-NL" sz="13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6B2DD9-DF02-CF1D-5632-6F3EDEA3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497" y="1782363"/>
            <a:ext cx="2512403" cy="171840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8F0E1A2-A0A0-1738-1736-A73F706AA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619" y="1782362"/>
            <a:ext cx="2704442" cy="164071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FA6A022-E91F-E2D7-F7FD-68CF9DF61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416" y="1782362"/>
            <a:ext cx="2723893" cy="162410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DA786F2-67B6-6345-383D-AE0D17B7C42D}"/>
              </a:ext>
            </a:extLst>
          </p:cNvPr>
          <p:cNvSpPr txBox="1"/>
          <p:nvPr/>
        </p:nvSpPr>
        <p:spPr>
          <a:xfrm>
            <a:off x="1160656" y="196106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60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02C758B-6996-B689-FAA0-0EFDB2937FF9}"/>
              </a:ext>
            </a:extLst>
          </p:cNvPr>
          <p:cNvSpPr txBox="1"/>
          <p:nvPr/>
        </p:nvSpPr>
        <p:spPr>
          <a:xfrm>
            <a:off x="1146165" y="260864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30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6FD6D6D-1A31-D398-5D91-4C1FCB3AA38C}"/>
              </a:ext>
            </a:extLst>
          </p:cNvPr>
          <p:cNvSpPr txBox="1"/>
          <p:nvPr/>
        </p:nvSpPr>
        <p:spPr>
          <a:xfrm>
            <a:off x="1214234" y="326796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76C9D1F-F305-4C4B-291B-E73485334376}"/>
              </a:ext>
            </a:extLst>
          </p:cNvPr>
          <p:cNvSpPr txBox="1"/>
          <p:nvPr/>
        </p:nvSpPr>
        <p:spPr>
          <a:xfrm>
            <a:off x="4358643" y="191685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60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172DC96-5637-F82B-2A9D-0989B3B60480}"/>
              </a:ext>
            </a:extLst>
          </p:cNvPr>
          <p:cNvSpPr txBox="1"/>
          <p:nvPr/>
        </p:nvSpPr>
        <p:spPr>
          <a:xfrm>
            <a:off x="4344152" y="256443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30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E003624-0CBB-5905-EB3B-8E9E1D3B4E8C}"/>
              </a:ext>
            </a:extLst>
          </p:cNvPr>
          <p:cNvSpPr txBox="1"/>
          <p:nvPr/>
        </p:nvSpPr>
        <p:spPr>
          <a:xfrm>
            <a:off x="4389996" y="317614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5BC3EA5-4649-E598-72A5-AD1BC58B4798}"/>
              </a:ext>
            </a:extLst>
          </p:cNvPr>
          <p:cNvSpPr txBox="1"/>
          <p:nvPr/>
        </p:nvSpPr>
        <p:spPr>
          <a:xfrm>
            <a:off x="7463031" y="191685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110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C75F889-E477-B838-302A-A744E2E8A3A7}"/>
              </a:ext>
            </a:extLst>
          </p:cNvPr>
          <p:cNvSpPr txBox="1"/>
          <p:nvPr/>
        </p:nvSpPr>
        <p:spPr>
          <a:xfrm>
            <a:off x="7566219" y="252792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0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F9F213C-9D69-4ECB-FCC3-669B62CF1BB0}"/>
              </a:ext>
            </a:extLst>
          </p:cNvPr>
          <p:cNvSpPr txBox="1"/>
          <p:nvPr/>
        </p:nvSpPr>
        <p:spPr>
          <a:xfrm>
            <a:off x="7439682" y="315800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-110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C9F1112-58BA-5E57-DC85-D01E65F2A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431" y="4085520"/>
            <a:ext cx="2812072" cy="165512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EC282DEA-FE52-B965-A500-E967CBF84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6696" y="4085521"/>
            <a:ext cx="2716349" cy="1655123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6E23A76-FC48-1B00-188D-09AD1C5E93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0934" y="4158809"/>
            <a:ext cx="2791773" cy="1655123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5BD2E801-A1EB-2304-8431-A1A41BDC6564}"/>
              </a:ext>
            </a:extLst>
          </p:cNvPr>
          <p:cNvSpPr txBox="1"/>
          <p:nvPr/>
        </p:nvSpPr>
        <p:spPr>
          <a:xfrm>
            <a:off x="1155866" y="4295236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80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2D32D48-9D90-E7FF-17EA-F53EBE8BFF93}"/>
              </a:ext>
            </a:extLst>
          </p:cNvPr>
          <p:cNvSpPr txBox="1"/>
          <p:nvPr/>
        </p:nvSpPr>
        <p:spPr>
          <a:xfrm>
            <a:off x="1141375" y="494281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40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BCDB90D0-6CA0-324E-43F4-87750F726827}"/>
              </a:ext>
            </a:extLst>
          </p:cNvPr>
          <p:cNvSpPr txBox="1"/>
          <p:nvPr/>
        </p:nvSpPr>
        <p:spPr>
          <a:xfrm>
            <a:off x="1209444" y="560214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0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3CAEDF3-77C4-2624-650F-3498DF98F726}"/>
              </a:ext>
            </a:extLst>
          </p:cNvPr>
          <p:cNvSpPr txBox="1"/>
          <p:nvPr/>
        </p:nvSpPr>
        <p:spPr>
          <a:xfrm>
            <a:off x="4359604" y="4234637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60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0070333-58BC-EAF1-DAC4-C6B8A5A46F71}"/>
              </a:ext>
            </a:extLst>
          </p:cNvPr>
          <p:cNvSpPr txBox="1"/>
          <p:nvPr/>
        </p:nvSpPr>
        <p:spPr>
          <a:xfrm>
            <a:off x="4345113" y="4882216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30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4FE6A7E-0C42-09C9-5FE9-33C69D98A894}"/>
              </a:ext>
            </a:extLst>
          </p:cNvPr>
          <p:cNvSpPr txBox="1"/>
          <p:nvPr/>
        </p:nvSpPr>
        <p:spPr>
          <a:xfrm>
            <a:off x="4413182" y="554154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0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A2DFDBA-841D-0C67-CD41-B689AA2A7715}"/>
              </a:ext>
            </a:extLst>
          </p:cNvPr>
          <p:cNvSpPr txBox="1"/>
          <p:nvPr/>
        </p:nvSpPr>
        <p:spPr>
          <a:xfrm>
            <a:off x="7779341" y="4228886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60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617536F3-7A4A-19A8-E104-093BEFFEC697}"/>
              </a:ext>
            </a:extLst>
          </p:cNvPr>
          <p:cNvSpPr txBox="1"/>
          <p:nvPr/>
        </p:nvSpPr>
        <p:spPr>
          <a:xfrm>
            <a:off x="7764850" y="487646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20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84A1D3F1-291D-386A-5B8D-FE0614504051}"/>
              </a:ext>
            </a:extLst>
          </p:cNvPr>
          <p:cNvSpPr txBox="1"/>
          <p:nvPr/>
        </p:nvSpPr>
        <p:spPr>
          <a:xfrm>
            <a:off x="7729731" y="55182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5B9091"/>
                </a:solidFill>
              </a:rPr>
              <a:t>-20</a:t>
            </a:r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A5727D05-4EF6-954F-653B-F3B2DE812CC2}"/>
              </a:ext>
            </a:extLst>
          </p:cNvPr>
          <p:cNvCxnSpPr/>
          <p:nvPr/>
        </p:nvCxnSpPr>
        <p:spPr>
          <a:xfrm flipH="1">
            <a:off x="1633268" y="3435001"/>
            <a:ext cx="2323381" cy="1813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2417E546-42A3-3396-BE96-3F4C409EE7EB}"/>
              </a:ext>
            </a:extLst>
          </p:cNvPr>
          <p:cNvCxnSpPr/>
          <p:nvPr/>
        </p:nvCxnSpPr>
        <p:spPr>
          <a:xfrm flipH="1">
            <a:off x="4679882" y="3347733"/>
            <a:ext cx="2323381" cy="1813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1BD8E019-5EC9-0059-FE50-52E8FBE8B35C}"/>
              </a:ext>
            </a:extLst>
          </p:cNvPr>
          <p:cNvCxnSpPr/>
          <p:nvPr/>
        </p:nvCxnSpPr>
        <p:spPr>
          <a:xfrm flipH="1">
            <a:off x="8099619" y="2674117"/>
            <a:ext cx="2323381" cy="1813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5E248B1D-18F1-A762-07B1-78F6F47B3596}"/>
              </a:ext>
            </a:extLst>
          </p:cNvPr>
          <p:cNvCxnSpPr>
            <a:cxnSpLocks/>
          </p:cNvCxnSpPr>
          <p:nvPr/>
        </p:nvCxnSpPr>
        <p:spPr>
          <a:xfrm flipH="1">
            <a:off x="1689266" y="5740642"/>
            <a:ext cx="256113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D5530357-CC95-DE3D-C54C-E5856DAB2C8D}"/>
              </a:ext>
            </a:extLst>
          </p:cNvPr>
          <p:cNvCxnSpPr>
            <a:cxnSpLocks/>
          </p:cNvCxnSpPr>
          <p:nvPr/>
        </p:nvCxnSpPr>
        <p:spPr>
          <a:xfrm flipH="1">
            <a:off x="4892043" y="5665769"/>
            <a:ext cx="254763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9BCA967C-4775-A694-3823-CFEEEFF06A17}"/>
              </a:ext>
            </a:extLst>
          </p:cNvPr>
          <p:cNvCxnSpPr>
            <a:cxnSpLocks/>
          </p:cNvCxnSpPr>
          <p:nvPr/>
        </p:nvCxnSpPr>
        <p:spPr>
          <a:xfrm flipH="1">
            <a:off x="8180717" y="5299770"/>
            <a:ext cx="2627786" cy="906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D1E3BBA5-D22A-98EF-0CA5-8F905351080D}"/>
              </a:ext>
            </a:extLst>
          </p:cNvPr>
          <p:cNvSpPr txBox="1"/>
          <p:nvPr/>
        </p:nvSpPr>
        <p:spPr>
          <a:xfrm rot="16200000">
            <a:off x="-195985" y="2475973"/>
            <a:ext cx="1711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rgbClr val="5B9091"/>
                </a:solidFill>
              </a:rPr>
              <a:t>Zomer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79A5BD0-36C4-BF4B-EEE7-1F05F52267F1}"/>
              </a:ext>
            </a:extLst>
          </p:cNvPr>
          <p:cNvSpPr txBox="1"/>
          <p:nvPr/>
        </p:nvSpPr>
        <p:spPr>
          <a:xfrm rot="16200000">
            <a:off x="-55908" y="4694279"/>
            <a:ext cx="1711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rgbClr val="5B9091"/>
                </a:solidFill>
              </a:rPr>
              <a:t>Winter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C072F896-D6EC-F530-C31B-455A2FD5A54E}"/>
              </a:ext>
            </a:extLst>
          </p:cNvPr>
          <p:cNvSpPr txBox="1"/>
          <p:nvPr/>
        </p:nvSpPr>
        <p:spPr>
          <a:xfrm>
            <a:off x="2587938" y="5997461"/>
            <a:ext cx="86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5B9091"/>
                </a:solidFill>
              </a:rPr>
              <a:t>2016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2E52E2BD-D945-A92F-42B2-F2F9B0834978}"/>
              </a:ext>
            </a:extLst>
          </p:cNvPr>
          <p:cNvSpPr txBox="1"/>
          <p:nvPr/>
        </p:nvSpPr>
        <p:spPr>
          <a:xfrm>
            <a:off x="5992620" y="5999626"/>
            <a:ext cx="86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5B9091"/>
                </a:solidFill>
              </a:rPr>
              <a:t>2019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2352581B-AE38-D104-503B-47D2A9755233}"/>
              </a:ext>
            </a:extLst>
          </p:cNvPr>
          <p:cNvSpPr txBox="1"/>
          <p:nvPr/>
        </p:nvSpPr>
        <p:spPr>
          <a:xfrm>
            <a:off x="9342421" y="5997461"/>
            <a:ext cx="86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5B9091"/>
                </a:solidFill>
              </a:rPr>
              <a:t>2024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09FAE756-4E77-DBCB-6B82-03D9ADA38BB3}"/>
              </a:ext>
            </a:extLst>
          </p:cNvPr>
          <p:cNvSpPr/>
          <p:nvPr/>
        </p:nvSpPr>
        <p:spPr>
          <a:xfrm>
            <a:off x="5538158" y="2238061"/>
            <a:ext cx="1322839" cy="566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E8F4A88F-03C7-6546-B39D-EABA807141C1}"/>
              </a:ext>
            </a:extLst>
          </p:cNvPr>
          <p:cNvSpPr/>
          <p:nvPr/>
        </p:nvSpPr>
        <p:spPr>
          <a:xfrm>
            <a:off x="8928340" y="2527925"/>
            <a:ext cx="1322839" cy="566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6D1FBE60-3575-5973-CDBE-2D22212CA1F7}"/>
              </a:ext>
            </a:extLst>
          </p:cNvPr>
          <p:cNvSpPr/>
          <p:nvPr/>
        </p:nvSpPr>
        <p:spPr>
          <a:xfrm>
            <a:off x="4679882" y="5234769"/>
            <a:ext cx="1322839" cy="566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A0143AA5-D5B3-120B-F991-44F59CD5C3EE}"/>
              </a:ext>
            </a:extLst>
          </p:cNvPr>
          <p:cNvSpPr/>
          <p:nvPr/>
        </p:nvSpPr>
        <p:spPr>
          <a:xfrm>
            <a:off x="8038413" y="5045267"/>
            <a:ext cx="1322839" cy="566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253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7BF55E5C-01D7-FD70-877B-5FDD6F852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26;p3">
            <a:extLst>
              <a:ext uri="{FF2B5EF4-FFF2-40B4-BE49-F238E27FC236}">
                <a16:creationId xmlns:a16="http://schemas.microsoft.com/office/drawing/2014/main" id="{7E07F165-7899-9E6D-0042-ADADE6D021A0}"/>
              </a:ext>
            </a:extLst>
          </p:cNvPr>
          <p:cNvSpPr txBox="1">
            <a:spLocks/>
          </p:cNvSpPr>
          <p:nvPr/>
        </p:nvSpPr>
        <p:spPr>
          <a:xfrm>
            <a:off x="382204" y="595903"/>
            <a:ext cx="59106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7B7B7B"/>
              </a:buClr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Flexibiliteit = de sleutel !</a:t>
            </a:r>
          </a:p>
        </p:txBody>
      </p:sp>
      <p:sp>
        <p:nvSpPr>
          <p:cNvPr id="22" name="Google Shape;129;p3">
            <a:extLst>
              <a:ext uri="{FF2B5EF4-FFF2-40B4-BE49-F238E27FC236}">
                <a16:creationId xmlns:a16="http://schemas.microsoft.com/office/drawing/2014/main" id="{6E6FFBFE-7D9C-ECA0-625F-B3563A93A775}"/>
              </a:ext>
            </a:extLst>
          </p:cNvPr>
          <p:cNvSpPr txBox="1"/>
          <p:nvPr/>
        </p:nvSpPr>
        <p:spPr>
          <a:xfrm>
            <a:off x="6032079" y="5340186"/>
            <a:ext cx="82891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endParaRPr lang="nl-BE" sz="14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129;p3">
            <a:extLst>
              <a:ext uri="{FF2B5EF4-FFF2-40B4-BE49-F238E27FC236}">
                <a16:creationId xmlns:a16="http://schemas.microsoft.com/office/drawing/2014/main" id="{6B5CE5B8-0347-71E6-7A37-0598076A771B}"/>
              </a:ext>
            </a:extLst>
          </p:cNvPr>
          <p:cNvSpPr txBox="1"/>
          <p:nvPr/>
        </p:nvSpPr>
        <p:spPr>
          <a:xfrm>
            <a:off x="382204" y="1036331"/>
            <a:ext cx="7933660" cy="86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Dynamische energieprijzen : besparingen op de energiefactuur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endParaRPr lang="nl-NL" sz="13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endParaRPr lang="nl-NL" sz="13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2578A69-63E6-1826-37F0-B80AA7C60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743"/>
          <a:stretch/>
        </p:blipFill>
        <p:spPr>
          <a:xfrm>
            <a:off x="382203" y="1796131"/>
            <a:ext cx="11721089" cy="39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4AA1ED38-38F3-C45B-7C15-5E3A8D6BB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26;p3">
            <a:extLst>
              <a:ext uri="{FF2B5EF4-FFF2-40B4-BE49-F238E27FC236}">
                <a16:creationId xmlns:a16="http://schemas.microsoft.com/office/drawing/2014/main" id="{059CD7EB-E36A-549D-1DBC-CB0EDA685B20}"/>
              </a:ext>
            </a:extLst>
          </p:cNvPr>
          <p:cNvSpPr txBox="1">
            <a:spLocks/>
          </p:cNvSpPr>
          <p:nvPr/>
        </p:nvSpPr>
        <p:spPr>
          <a:xfrm>
            <a:off x="382204" y="595903"/>
            <a:ext cx="59106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7B7B7B"/>
              </a:buClr>
              <a:buFont typeface="Inter"/>
              <a:buNone/>
            </a:pPr>
            <a:r>
              <a:rPr lang="nl-BE" sz="2400" dirty="0">
                <a:solidFill>
                  <a:srgbClr val="7B7B7B"/>
                </a:solidFill>
                <a:latin typeface="Inter"/>
                <a:ea typeface="Inter"/>
                <a:cs typeface="Inter"/>
                <a:sym typeface="Inter"/>
              </a:rPr>
              <a:t>Flexibiliteit = de sleutel !</a:t>
            </a:r>
          </a:p>
        </p:txBody>
      </p:sp>
      <p:sp>
        <p:nvSpPr>
          <p:cNvPr id="22" name="Google Shape;129;p3">
            <a:extLst>
              <a:ext uri="{FF2B5EF4-FFF2-40B4-BE49-F238E27FC236}">
                <a16:creationId xmlns:a16="http://schemas.microsoft.com/office/drawing/2014/main" id="{C77EFE3D-8AA4-06BB-C3F8-6FC014C5670C}"/>
              </a:ext>
            </a:extLst>
          </p:cNvPr>
          <p:cNvSpPr txBox="1"/>
          <p:nvPr/>
        </p:nvSpPr>
        <p:spPr>
          <a:xfrm>
            <a:off x="6032079" y="5340186"/>
            <a:ext cx="828918" cy="5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86E70"/>
              </a:buClr>
              <a:buSzPts val="3600"/>
              <a:buFont typeface="Inter"/>
              <a:buNone/>
            </a:pPr>
            <a:endParaRPr lang="nl-BE" sz="14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129;p3">
            <a:extLst>
              <a:ext uri="{FF2B5EF4-FFF2-40B4-BE49-F238E27FC236}">
                <a16:creationId xmlns:a16="http://schemas.microsoft.com/office/drawing/2014/main" id="{515ACA2E-973B-AB6E-54D7-3626A2B0D908}"/>
              </a:ext>
            </a:extLst>
          </p:cNvPr>
          <p:cNvSpPr txBox="1"/>
          <p:nvPr/>
        </p:nvSpPr>
        <p:spPr>
          <a:xfrm>
            <a:off x="382204" y="1036331"/>
            <a:ext cx="7933660" cy="86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r>
              <a:rPr lang="nl-NL" sz="1300" i="1" dirty="0">
                <a:solidFill>
                  <a:srgbClr val="386E70"/>
                </a:solidFill>
                <a:latin typeface="Inter"/>
                <a:ea typeface="Inter"/>
                <a:cs typeface="Inter"/>
                <a:sym typeface="Inter"/>
              </a:rPr>
              <a:t>Dynamische energieprijzen : besparingen op de energiefactuur</a:t>
            </a: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endParaRPr lang="nl-NL" sz="13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250000"/>
              </a:lnSpc>
              <a:buClr>
                <a:srgbClr val="386E70"/>
              </a:buClr>
              <a:buSzPts val="3600"/>
            </a:pPr>
            <a:endParaRPr lang="nl-NL" sz="1300" i="1" dirty="0">
              <a:solidFill>
                <a:srgbClr val="386E7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5239A5-1C57-7C3F-02A3-05564BA21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907"/>
          <a:stretch/>
        </p:blipFill>
        <p:spPr>
          <a:xfrm>
            <a:off x="493601" y="1773785"/>
            <a:ext cx="11204798" cy="41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019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667</Words>
  <Application>Microsoft Office PowerPoint</Application>
  <PresentationFormat>Breedbeeld</PresentationFormat>
  <Paragraphs>145</Paragraphs>
  <Slides>20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Bebas Neue</vt:lpstr>
      <vt:lpstr>Calibri</vt:lpstr>
      <vt:lpstr>Inter ExtraBold</vt:lpstr>
      <vt:lpstr>Inter</vt:lpstr>
      <vt:lpstr>Montserrat ExtraBold</vt:lpstr>
      <vt:lpstr>Inter Light</vt:lpstr>
      <vt:lpstr>Kantoorthema</vt:lpstr>
      <vt:lpstr>PowerPoint-presentatie</vt:lpstr>
      <vt:lpstr>Waarom ?</vt:lpstr>
      <vt:lpstr>PowerPoint-presentatie</vt:lpstr>
      <vt:lpstr>PowerPoint-presentatie</vt:lpstr>
      <vt:lpstr>Uitdaging</vt:lpstr>
      <vt:lpstr>Opportuniteiten ?</vt:lpstr>
      <vt:lpstr>PowerPoint-presentatie</vt:lpstr>
      <vt:lpstr>PowerPoint-presentatie</vt:lpstr>
      <vt:lpstr>PowerPoint-presentatie</vt:lpstr>
      <vt:lpstr>PowerPoint-presentatie</vt:lpstr>
      <vt:lpstr>Wat nu met een   slim gestuurde batterij ?</vt:lpstr>
      <vt:lpstr>Jouw energiebrein</vt:lpstr>
      <vt:lpstr>Hoe werkt het (besparingen op de energiefactuur)</vt:lpstr>
      <vt:lpstr>Hoe werkt het (inkomsten via VPP )</vt:lpstr>
      <vt:lpstr>Optimaliseert op alle opportuniteiten én tegelijk</vt:lpstr>
      <vt:lpstr>Wat brengt dit voor jou?</vt:lpstr>
      <vt:lpstr>Een aantal voorbeelden </vt:lpstr>
      <vt:lpstr>Waarde creatie en visualisatie</vt:lpstr>
      <vt:lpstr>Een dienstverlening zonder verbintenissen</vt:lpstr>
      <vt:lpstr>Praktische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Pascale De ceuster</dc:creator>
  <cp:lastModifiedBy>Wim Croes</cp:lastModifiedBy>
  <cp:revision>40</cp:revision>
  <dcterms:created xsi:type="dcterms:W3CDTF">2024-03-15T11:33:19Z</dcterms:created>
  <dcterms:modified xsi:type="dcterms:W3CDTF">2025-02-25T13:05:58Z</dcterms:modified>
</cp:coreProperties>
</file>